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68.svg" ContentType="image/svg+xml"/>
  <Override PartName="/ppt/media/image70.svg" ContentType="image/svg+xml"/>
  <Override PartName="/ppt/media/image7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6"/>
  </p:notesMasterIdLst>
  <p:handoutMasterIdLst>
    <p:handoutMasterId r:id="rId47"/>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316" r:id="rId22"/>
    <p:sldId id="10170" r:id="rId23"/>
    <p:sldId id="391" r:id="rId24"/>
    <p:sldId id="286" r:id="rId25"/>
    <p:sldId id="293" r:id="rId26"/>
    <p:sldId id="289" r:id="rId27"/>
    <p:sldId id="10171" r:id="rId28"/>
    <p:sldId id="9697" r:id="rId29"/>
    <p:sldId id="9698" r:id="rId30"/>
    <p:sldId id="10164" r:id="rId31"/>
    <p:sldId id="10165" r:id="rId32"/>
    <p:sldId id="437" r:id="rId33"/>
    <p:sldId id="10303" r:id="rId34"/>
    <p:sldId id="10312" r:id="rId35"/>
    <p:sldId id="446" r:id="rId36"/>
    <p:sldId id="10258" r:id="rId37"/>
    <p:sldId id="448" r:id="rId38"/>
    <p:sldId id="10201" r:id="rId39"/>
    <p:sldId id="9495" r:id="rId40"/>
    <p:sldId id="582" r:id="rId41"/>
    <p:sldId id="583" r:id="rId42"/>
    <p:sldId id="10167" r:id="rId43"/>
    <p:sldId id="584" r:id="rId44"/>
    <p:sldId id="48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316"/>
            <p14:sldId id="10170"/>
            <p14:sldId id="391"/>
            <p14:sldId id="286"/>
            <p14:sldId id="293"/>
            <p14:sldId id="289"/>
            <p14:sldId id="10171"/>
            <p14:sldId id="9697"/>
            <p14:sldId id="9698"/>
            <p14:sldId id="10164"/>
            <p14:sldId id="10165"/>
            <p14:sldId id="437"/>
            <p14:sldId id="10303"/>
            <p14:sldId id="10312"/>
            <p14:sldId id="446"/>
            <p14:sldId id="10258"/>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EEA1F1-FBAB-29E2-6BFF-DB9846D4360E}" name="Akshay Arya" initials="AA" userId="S::akshay.arya@skyquestt.com::611a6814-055e-4dec-8773-237e1bf650f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5" autoAdjust="0"/>
    <p:restoredTop sz="94249" autoAdjust="0"/>
  </p:normalViewPr>
  <p:slideViewPr>
    <p:cSldViewPr snapToGrid="0">
      <p:cViewPr varScale="1">
        <p:scale>
          <a:sx n="76" d="100"/>
          <a:sy n="76" d="100"/>
        </p:scale>
        <p:origin x="907" y="67"/>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esProps" Target="presProps.xml"/><Relationship Id="rId49" Type="http://schemas.openxmlformats.org/officeDocument/2006/relationships/viewProps" Target="viewProps.xml"/><Relationship Id="rId50" Type="http://schemas.openxmlformats.org/officeDocument/2006/relationships/theme" Target="theme/theme1.xml"/><Relationship Id="rId51" Type="http://schemas.openxmlformats.org/officeDocument/2006/relationships/tableStyles" Target="tableStyles.xml"/><Relationship Id="rId52" Type="http://schemas.microsoft.com/office/2018/10/relationships/authors" Target="author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https://skyquestt-my.sharepoint.com/personal/prachi_mishra_skyquestt_com/Documents/Desktop/Big%20Data%20Market/CP_Big%20Data%20Market.xlsx" TargetMode="Externa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C:\Users\Akshay%20Arya\Downloads\drggfd.csv" TargetMode="Externa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numRef>
              <c:f>'Microsoft Corporation'!$I$8:$K$8</c:f>
              <c:numCache>
                <c:formatCode>General</c:formatCode>
                <c:ptCount val="3"/>
                <c:pt idx="0">
                  <c:v>2022</c:v>
                </c:pt>
                <c:pt idx="1">
                  <c:v>2023</c:v>
                </c:pt>
                <c:pt idx="2">
                  <c:v>2024</c:v>
                </c:pt>
              </c:numCache>
            </c:numRef>
          </c:cat>
          <c:val>
            <c:numRef>
              <c:f>'Microsoft Corporation'!$I$9:$K$9</c:f>
              <c:numCache>
                <c:formatCode>0.00</c:formatCode>
                <c:ptCount val="3"/>
                <c:pt idx="0">
                  <c:v>198.27</c:v>
                </c:pt>
                <c:pt idx="1">
                  <c:v>211.91499999999999</c:v>
                </c:pt>
                <c:pt idx="2">
                  <c:v>245.12200000000001</c:v>
                </c:pt>
              </c:numCache>
            </c:numRef>
          </c:val>
          <c:extLst>
            <c:ext xmlns:c16="http://schemas.microsoft.com/office/drawing/2014/chart" uri="{C3380CC4-5D6E-409C-BE32-E72D297353CC}">
              <c16:uniqueId val="{00000000-0A4F-498B-B4A9-8A15BD18D97B}"/>
            </c:ext>
          </c:extLst>
        </c:ser>
        <c:dLbls>
          <c:showLegendKey val="0"/>
          <c:showVal val="0"/>
          <c:showCatName val="0"/>
          <c:showSerName val="0"/>
          <c:showPercent val="0"/>
          <c:showBubbleSize val="0"/>
        </c:dLbls>
        <c:gapWidth val="219"/>
        <c:overlap val="-27"/>
        <c:axId val="521009864"/>
        <c:axId val="521013824"/>
      </c:barChart>
      <c:catAx>
        <c:axId val="521009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521013824"/>
        <c:crosses val="autoZero"/>
        <c:auto val="1"/>
        <c:lblAlgn val="ctr"/>
        <c:lblOffset val="100"/>
        <c:noMultiLvlLbl val="0"/>
      </c:catAx>
      <c:valAx>
        <c:axId val="521013824"/>
        <c:scaling>
          <c:orientation val="minMax"/>
        </c:scaling>
        <c:delete val="1"/>
        <c:axPos val="l"/>
        <c:numFmt formatCode="0.00" sourceLinked="1"/>
        <c:majorTickMark val="none"/>
        <c:minorTickMark val="none"/>
        <c:tickLblPos val="nextTo"/>
        <c:crossAx val="521009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B37-4DBA-9343-E9B9793E67B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B37-4DBA-9343-E9B9793E67B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B37-4DBA-9343-E9B9793E67B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B37-4DBA-9343-E9B9793E67B1}"/>
              </c:ext>
            </c:extLst>
          </c:dPt>
          <c:cat>
            <c:strRef>
              <c:f>drggfd!$E$26:$E$29</c:f>
              <c:strCache>
                <c:ptCount val="4"/>
                <c:pt idx="0">
                  <c:v>Segment 1</c:v>
                </c:pt>
                <c:pt idx="1">
                  <c:v>Segment 2</c:v>
                </c:pt>
                <c:pt idx="2">
                  <c:v>Segment 3</c:v>
                </c:pt>
                <c:pt idx="3">
                  <c:v>Segment 4</c:v>
                </c:pt>
              </c:strCache>
            </c:strRef>
          </c:cat>
          <c:val>
            <c:numRef>
              <c:f>drggfd!$F$26:$F$29</c:f>
              <c:numCache>
                <c:formatCode>General</c:formatCode>
                <c:ptCount val="4"/>
                <c:pt idx="0">
                  <c:v>10</c:v>
                </c:pt>
                <c:pt idx="1">
                  <c:v>7</c:v>
                </c:pt>
                <c:pt idx="2">
                  <c:v>4</c:v>
                </c:pt>
                <c:pt idx="3">
                  <c:v>2</c:v>
                </c:pt>
              </c:numCache>
            </c:numRef>
          </c:val>
          <c:extLst>
            <c:ext xmlns:c16="http://schemas.microsoft.com/office/drawing/2014/chart" uri="{C3380CC4-5D6E-409C-BE32-E72D297353CC}">
              <c16:uniqueId val="{00000008-5B37-4DBA-9343-E9B9793E67B1}"/>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Hardware</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Software</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Hardware</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Software</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Hardware</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Software</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24-09-2025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24-09-2025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516FD7-15E5-4D51-AC1F-DE17248223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594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6.png"/><Relationship Id="rId4" Type="http://schemas.microsoft.com/office/2007/relationships/hdphoto" Target="../media/hdphoto5.wdp"/><Relationship Id="rId5" Type="http://schemas.openxmlformats.org/officeDocument/2006/relationships/image" Target="../media/image37.png"/><Relationship Id="rId6"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image" Target="../media/image45.png"/><Relationship Id="rId5" Type="http://schemas.microsoft.com/office/2007/relationships/hdphoto" Target="../media/hdphoto8.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3.png"/><Relationship Id="rId4" Type="http://schemas.microsoft.com/office/2007/relationships/hdphoto" Target="../media/hdphoto6.wdp"/><Relationship Id="rId5" Type="http://schemas.openxmlformats.org/officeDocument/2006/relationships/chart" Target="../charts/char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0.png"/><Relationship Id="rId3" Type="http://schemas.microsoft.com/office/2007/relationships/hdphoto" Target="../media/hdphoto9.wdp"/><Relationship Id="rId4" Type="http://schemas.openxmlformats.org/officeDocument/2006/relationships/chart" Target="../charts/chart5.xml"/><Relationship Id="rId5" Type="http://schemas.openxmlformats.org/officeDocument/2006/relationships/chart" Target="../charts/char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 Id="rId3" Type="http://schemas.microsoft.com/office/2007/relationships/hdphoto" Target="../media/hdphoto10.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microsoft.com/office/2007/relationships/hdphoto" Target="../media/hdphoto11.wdp"/><Relationship Id="rId4" Type="http://schemas.openxmlformats.org/officeDocument/2006/relationships/image" Target="../media/image4.png"/><Relationship Id="rId5" Type="http://schemas.openxmlformats.org/officeDocument/2006/relationships/image" Target="../media/image53.png"/><Relationship Id="rId6" Type="http://schemas.openxmlformats.org/officeDocument/2006/relationships/image" Target="../media/image54.GIF"/><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microsoft.com/office/2007/relationships/hdphoto" Target="../media/hdphoto12.wdp"/><Relationship Id="rId11" Type="http://schemas.openxmlformats.org/officeDocument/2006/relationships/image" Target="../media/image58.png"/><Relationship Id="rId12" Type="http://schemas.microsoft.com/office/2007/relationships/hdphoto" Target="../media/hdphoto13.wdp"/><Relationship Id="rId13" Type="http://schemas.openxmlformats.org/officeDocument/2006/relationships/image" Target="../media/image59.png"/><Relationship Id="rId14" Type="http://schemas.microsoft.com/office/2007/relationships/hdphoto" Target="../media/hdphoto14.wdp"/><Relationship Id="rId15" Type="http://schemas.openxmlformats.org/officeDocument/2006/relationships/image" Target="../media/image60.png"/><Relationship Id="rId16"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 Id="rId3"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4.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5.png"/><Relationship Id="rId7" Type="http://schemas.openxmlformats.org/officeDocument/2006/relationships/hyperlink" Target="https://www.facebook.com/STI4SDG/" TargetMode="External"/><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svg"/><Relationship Id="rId11" Type="http://schemas.openxmlformats.org/officeDocument/2006/relationships/image" Target="../media/image69.png"/><Relationship Id="rId12" Type="http://schemas.openxmlformats.org/officeDocument/2006/relationships/image" Target="../media/image70.svg"/><Relationship Id="rId13" Type="http://schemas.openxmlformats.org/officeDocument/2006/relationships/image" Target="../media/image71.png"/><Relationship Id="rId14" Type="http://schemas.openxmlformats.org/officeDocument/2006/relationships/image" Target="../media/image72.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Component: Hardware (AC/DC Converters, DC/AC Converters, DC/DC Converters, EMI Filters, Batteries, Others), Software
By Power Supply: Portable Power Packs, Vehicle Power Systems, Stationary/Depot Power Units
By System: Integrated Power Supply (Synchronous, Non-synchronous), Discrete Power Supply
By Type: Programmable Power Supplies, Non-Programmable Power Supplies
By Wattage: Below 1,000 W, 1,001 W-5,000 W, 5,001 W-10,000 W, Above 10,000 W
By End User: Ground Forces, Aerospace, Naval Forces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864113"/>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TOY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The Toy Association (USA)</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Consumer Research</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Toy Industries of Europe (TIE)</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Marketing</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Japan Toy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Retailing</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China Toy &amp; Juvenile Products Association (CTJPA)</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Product Innovation Management</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U.S. Consumer Product Safety Commission (CPSC)</a:t>
                      </a:r>
                    </a:p>
                  </a:txBody>
                  <a:tcPr marL="9525" marR="9525" marT="9525" marB="0" anchor="ctr"/>
                </a:tc>
                <a:tc>
                  <a:txBody>
                    <a:bodyPr/>
                    <a:lstStyle/>
                    <a:p>
                      <a:pPr marL="91440" algn="l" fontAlgn="b"/>
                      <a:r>
                        <a:rPr lang="en-US" sz="1100" kern="1200" dirty="0">
                          <a:solidFill>
                            <a:schemeClr val="dk1"/>
                          </a:solidFill>
                          <a:latin typeface="+mn-lt"/>
                          <a:ea typeface="+mn-ea"/>
                          <a:cs typeface="+mn-cs"/>
                        </a:rPr>
                        <a:t>International Journal of Play</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0A83BE23-CEEB-468C-8B45-F8B1CF985F04}"/>
              </a:ext>
            </a:extLst>
          </p:cNvPr>
          <p:cNvSpPr txBox="1">
            <a:spLocks/>
          </p:cNvSpPr>
          <p:nvPr/>
        </p:nvSpPr>
        <p:spPr>
          <a:xfrm>
            <a:off x="438150" y="3552825"/>
            <a:ext cx="732155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400" b="1">
                <a:solidFill>
                  <a:schemeClr val="tx1"/>
                </a:solidFill>
              </a:rPr>
              <a:t>GLOBAL TOY MARKET-</a:t>
            </a:r>
            <a:endParaRPr lang="en-US" sz="1400" b="1" dirty="0">
              <a:solidFill>
                <a:schemeClr val="tx1"/>
              </a:solidFill>
            </a:endParaRPr>
          </a:p>
        </p:txBody>
      </p:sp>
      <p:sp>
        <p:nvSpPr>
          <p:cNvPr id="11" name="TextBox 10">
            <a:extLst>
              <a:ext uri="{FF2B5EF4-FFF2-40B4-BE49-F238E27FC236}">
                <a16:creationId xmlns:a16="http://schemas.microsoft.com/office/drawing/2014/main" id="{DC20E676-2F7E-43D6-A3C8-06592EEEDF00}"/>
              </a:ext>
            </a:extLst>
          </p:cNvPr>
          <p:cNvSpPr txBox="1"/>
          <p:nvPr/>
        </p:nvSpPr>
        <p:spPr>
          <a:xfrm>
            <a:off x="438150" y="3821780"/>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532197"/>
          </a:xfrm>
          <a:prstGeom prst="rect">
            <a:avLst/>
          </a:prstGeom>
          <a:noFill/>
        </p:spPr>
        <p:txBody>
          <a:bodyPr wrap="square">
            <a:spAutoFit/>
          </a:bodyPr>
          <a:lstStyle/>
          <a:p>
            <a:pPr algn="just">
              <a:lnSpc>
                <a:spcPct val="150000"/>
              </a:lnSpc>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Toy Market is valued at USD 1 Million in 2024, and is expected to reach USD 11 Million by 2032. The market shows a steady CAGR of 11% from 2025 to 2032. Rising digital integration, sustainability, licensing partnerships, and expanding e-commerce drive the global toy market, while innovation in STEM, augmented reality, and collectibles shape product development. Established manufacturers and agile startups compete via branding, omnichannel strategies, and localized offerings, positioning the sector for innovation-led growth, regulatory focus, and diversified consumer engagement.</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lnSpc>
                <a:spcPct val="150000"/>
              </a:lnSpc>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GLOBAL TOY MARKET SIZE,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11</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420189"/>
            <a:ext cx="5751286" cy="301365"/>
          </a:xfrm>
          <a:prstGeom prst="rect">
            <a:avLst/>
          </a:prstGeom>
          <a:noFill/>
        </p:spPr>
        <p:txBody>
          <a:bodyPr wrap="square">
            <a:spAutoFit/>
          </a:bodyPr>
          <a:lstStyle/>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E-commerce Expansion: Rapid growth of online retail channels, omnichannel strategies and mobile commerce enable toy manufacturers and retailers to reach global consumers, optimize inventory through data-driven logistics, and personalize offerings via targeted marketing. Improved digital payments, cross-border shipping solutions and marketplaces reduce barriers, accelerating rapid adoption and revenue diversification worldwide.
Technological Innovation: Advances in AI, augmented reality, IoT connectivity and affordable sensors drive product differentiation, enabling interactive learning experiences and recurring software monetization. Manufacturers adopt automation and digital design for faster iteration, while licensed content and cross-media storytelling extend toy lifecycles, consumer engagement and global market penetration, boosting long-term profitability.</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GLOBAL TOY MARKET</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GLOBAL TOY MARKET</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1 MILLION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1"/>
            <a:ext cx="6547970" cy="681825"/>
          </a:xfrm>
        </p:spPr>
        <p:txBody>
          <a:bodyPr anchor="t">
            <a:noAutofit/>
          </a:bodyPr>
          <a:lstStyle/>
          <a:p>
            <a:pPr>
              <a:lnSpc>
                <a:spcPct val="100000"/>
              </a:lnSpc>
            </a:pPr>
            <a:r>
              <a:rPr lang="en-US" dirty="0">
                <a:solidFill>
                  <a:schemeClr val="accent1"/>
                </a:solidFill>
              </a:rPr>
              <a:t>MARKET DYNAMICS &amp; OUTLOOK</a:t>
            </a:r>
            <a:r>
              <a:rPr lang="en-IN" dirty="0">
                <a:solidFill>
                  <a:schemeClr val="accent1"/>
                </a:solidFill>
              </a:rPr>
              <a:t>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82750" y="5240344"/>
            <a:ext cx="7321550" cy="1500187"/>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279550" y="510612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482750" y="567496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548342" y="208552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US" dirty="0"/>
              <a:t>MARKET DYNAMICS &amp; OUTLOOK</a:t>
            </a:r>
            <a:r>
              <a:rPr lang="en-IN" dirty="0"/>
              <a:t> </a:t>
            </a:r>
            <a:endParaRPr lang="en-IN" sz="1800" dirty="0"/>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(1/X)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767293984"/>
              </p:ext>
            </p:extLst>
          </p:nvPr>
        </p:nvGraphicFramePr>
        <p:xfrm>
          <a:off x="333828" y="914400"/>
          <a:ext cx="11494377" cy="51286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19095">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Entertainment-driven licensing is the catalyst shaping toy preferences, as film and streaming franchises convert audience engagement into play patterns. Companies like Disney and Marvel translate character popularity into toy assortments, while Star Wars collaborations with LEGO demonstrate cross-brand potency. Streaming originals such as children's series often spark rapid product tie-ins from Mattel and Hasbro, reinforcing shelf visibility and cultural relevance. This driver elevates intellectual property management as a core strategic capability for toy manufacturers worldwide seeking sustained relevance and growth.
Rapid digitalization of play experiences has transformed product development and consumer expectations, with app-enabled and programmable toys blending physical and digital engagement. Examples include LEGO's robotics lines and Sphero's programmable robots that encourage coding skills, while companies such as Nintendo bridge console gaming and toy interaction through character figures. This convergence drives innovation in sensors, connectivity, and companion apps, but also raises privacy and safety considerations that manufacturers must address through design, clear data practices, and partnerships with technology providers.
Distribution and retail evolution reshapes how toys reach consumers, with e-commerce platforms and direct-to-consumer channels complementing traditional retailers. Major players such as Amazon and Walmart influence assortment decisions while specialty experiential outlets like LEGO stores and FAO Schwarz emphasize in-person discovery and brand immersion. Brands increasingly adopt omnichannel strategies, offering exclusive lines through big-box and online retailers and using pop-up activations to support new launches. Navigating channel partnerships and retail merchandising is a strategic imperative for toy companies prioritizing visibility.
Sustainability and regulatory compliance increasingly influence product design and sourcing priorities across the toy industry, as consumers and legislators demand safer, eco-conscious materials and packaging. LEGO's investments in sustainable materials and Mattel's packaging commitments exemplify responses, while regulators enforce safety standards that shape material choices and testing protocols. These pressures accelerate innovation in bio-based plastics, recycled content, circular business models such as resale, rental, toy subscription services that help brands demonstrate responsibility and maintain trust with environmentally conscious families globally.</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Licensed Entertainment Franchises Driving Global Toy Demand</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8" name="TextBox 7">
            <a:extLst>
              <a:ext uri="{FF2B5EF4-FFF2-40B4-BE49-F238E27FC236}">
                <a16:creationId xmlns:a16="http://schemas.microsoft.com/office/drawing/2014/main" id="{A9906AAD-DA7B-4CE6-BEBE-A0643155DEF3}"/>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(2/X)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964406852"/>
              </p:ext>
            </p:extLst>
          </p:nvPr>
        </p:nvGraphicFramePr>
        <p:xfrm>
          <a:off x="333828" y="914400"/>
          <a:ext cx="11494377" cy="514605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3647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maker movement and open source toy design empower consumers to customize and create playthings, shifting demand toward modular, hackable products. Platforms like Thingiverse and Instructables host community shared blueprints while open hardware platforms such as Arduino and Raspberry Pi enable electronic programmable toys. Consumer access to 3D printers and community makerspaces has made prototyping common, encouraging hobbyists and brands to iterate. This creative ecosystem diversifies offerings and fosters a culture where co-created and modifiable toys complement market items globally.
Commercial channels have adapted to support maker driven toys, with crowdfunding and community platforms enabling creators to bring niche concepts to market. Kickstarter campaigns and LEGO Ideas exemplify how fan proposals can translate into retail products, while marketplaces like Etsy and Shapeways allow artisans to sell bespoke figures and printed components. This shift reduces barriers for independent toy makers and fosters hybrid business models where major brands scout community talent and small entrepreneurs scale successful designs through licensing and partnerships.
Educational systems increasingly incorporate maker oriented toys to teach coding, engineering, and problem solving, aligning play with learning outcomes. Products like littleBits, LEGO Mindstorms, and Kano computers are classroom staples in many schools, while Raspberry Pi kits support extracurricular clubs and robotics teams. Teacher professional development and community hackathons help educators adapt these tools into curricula, emphasizing hands on experimentation. The result is a stronger pipeline of digitally literate children who view toys as platforms for learning and creative exploration.
Traditional toy manufacturers are responding by collaborating with maker platforms, acquiring startups, creating in-house innovation labs that tap community creativity. Notable moves include Sphero's acquisition of littleBits and companies supporting user idea platforms crowdsource product development. Some firms adopt modular standards to ensure compatibility with electronics and printing formats, while legal teams navigate open source licenses and safety regulations. These strategies let established brands harness grassroots innovation, reduce time to market, and legitimize user led designs within mainstream retail channels.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Maker Movement and Open Source Toy Design Fueling Innovation</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7" name="TextBox 6">
            <a:extLst>
              <a:ext uri="{FF2B5EF4-FFF2-40B4-BE49-F238E27FC236}">
                <a16:creationId xmlns:a16="http://schemas.microsoft.com/office/drawing/2014/main" id="{B85268B5-32ED-459C-AA87-E22AEA28EBDC}"/>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3142256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COMPONENT</a:t>
            </a:r>
          </a:p>
        </p:txBody>
      </p:sp>
      <p:sp>
        <p:nvSpPr>
          <p:cNvPr id="51" name="Rectangle 50"/>
          <p:cNvSpPr/>
          <p:nvPr/>
        </p:nvSpPr>
        <p:spPr>
          <a:xfrm>
            <a:off x="457200" y="2103120"/>
            <a:ext cx="2109216" cy="828446"/>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lnSpc>
                <a:spcPct val="100000"/>
              </a:lnSpc>
              <a:spcAft>
                <a:spcPts val="600"/>
              </a:spcAft>
              <a:marL val="635000"/>
              <a:indent val="-241300"/>
              <a:buChar char="○"/>
              <a:buFont typeface="Symbol"/>
              <a:buClr>
                <a:srgbClr val="000000"/>
              </a:buClr>
            </a:pPr>
            <a:r>
              <a:rPr sz="1000">
                <a:solidFill>
                  <a:srgbClr val="000000"/>
                </a:solidFill>
              </a:rPr>
              <a:t>Hardware</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Software</a:t>
            </a:r>
          </a:p>
        </p:txBody>
      </p:sp>
      <p:sp>
        <p:nvSpPr>
          <p:cNvPr id="52" name="Rounded Rectangle 51"/>
          <p:cNvSpPr/>
          <p:nvPr/>
        </p:nvSpPr>
        <p:spPr>
          <a:xfrm>
            <a:off x="2749296" y="1828800"/>
            <a:ext cx="2109216" cy="274320"/>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POWER SUPPLY</a:t>
            </a:r>
          </a:p>
        </p:txBody>
      </p:sp>
      <p:sp>
        <p:nvSpPr>
          <p:cNvPr id="53" name="Rectangle 52"/>
          <p:cNvSpPr/>
          <p:nvPr/>
        </p:nvSpPr>
        <p:spPr>
          <a:xfrm>
            <a:off x="2749296" y="2103120"/>
            <a:ext cx="2109216" cy="1091793"/>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lnSpc>
                <a:spcPct val="100000"/>
              </a:lnSpc>
              <a:spcAft>
                <a:spcPts val="600"/>
              </a:spcAft>
              <a:marL val="635000"/>
              <a:indent val="-241300"/>
              <a:buChar char="○"/>
              <a:buFont typeface="Symbol"/>
              <a:buClr>
                <a:srgbClr val="000000"/>
              </a:buClr>
            </a:pPr>
            <a:r>
              <a:rPr sz="1000">
                <a:solidFill>
                  <a:srgbClr val="000000"/>
                </a:solidFill>
              </a:rPr>
              <a:t>Portable Power Packs</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Vehicle Power Systems</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Stationary/Depot Power Units</a:t>
            </a:r>
          </a:p>
        </p:txBody>
      </p:sp>
      <p:sp>
        <p:nvSpPr>
          <p:cNvPr id="54" name="Rounded Rectangle 53"/>
          <p:cNvSpPr/>
          <p:nvPr/>
        </p:nvSpPr>
        <p:spPr>
          <a:xfrm>
            <a:off x="5041392" y="1828800"/>
            <a:ext cx="2109216" cy="274320"/>
          </a:xfrm>
          <a:prstGeom prst="roundRect">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SYSTEM</a:t>
            </a:r>
          </a:p>
        </p:txBody>
      </p:sp>
      <p:sp>
        <p:nvSpPr>
          <p:cNvPr id="55" name="Rectangle 54"/>
          <p:cNvSpPr/>
          <p:nvPr/>
        </p:nvSpPr>
        <p:spPr>
          <a:xfrm>
            <a:off x="5041392" y="2103120"/>
            <a:ext cx="2109216" cy="828446"/>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lnSpc>
                <a:spcPct val="100000"/>
              </a:lnSpc>
              <a:spcAft>
                <a:spcPts val="600"/>
              </a:spcAft>
              <a:marL val="635000"/>
              <a:indent val="-241300"/>
              <a:buChar char="○"/>
              <a:buFont typeface="Symbol"/>
              <a:buClr>
                <a:srgbClr val="000000"/>
              </a:buClr>
            </a:pPr>
            <a:r>
              <a:rPr sz="1000">
                <a:solidFill>
                  <a:srgbClr val="000000"/>
                </a:solidFill>
              </a:rPr>
              <a:t>Integrated Power Supply</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Discrete Power Supply</a:t>
            </a:r>
          </a:p>
        </p:txBody>
      </p:sp>
      <p:sp>
        <p:nvSpPr>
          <p:cNvPr id="56" name="Rounded Rectangle 55"/>
          <p:cNvSpPr/>
          <p:nvPr/>
        </p:nvSpPr>
        <p:spPr>
          <a:xfrm>
            <a:off x="7333488" y="1828800"/>
            <a:ext cx="2109216" cy="274320"/>
          </a:xfrm>
          <a:prstGeom prst="roundRect">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TYPE</a:t>
            </a:r>
          </a:p>
        </p:txBody>
      </p:sp>
      <p:sp>
        <p:nvSpPr>
          <p:cNvPr id="57" name="Rectangle 56"/>
          <p:cNvSpPr/>
          <p:nvPr/>
        </p:nvSpPr>
        <p:spPr>
          <a:xfrm>
            <a:off x="7333488" y="2103120"/>
            <a:ext cx="2109216" cy="828446"/>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lnSpc>
                <a:spcPct val="100000"/>
              </a:lnSpc>
              <a:spcAft>
                <a:spcPts val="600"/>
              </a:spcAft>
              <a:marL val="635000"/>
              <a:indent val="-241300"/>
              <a:buChar char="○"/>
              <a:buFont typeface="Symbol"/>
              <a:buClr>
                <a:srgbClr val="000000"/>
              </a:buClr>
            </a:pPr>
            <a:r>
              <a:rPr sz="1000">
                <a:solidFill>
                  <a:srgbClr val="000000"/>
                </a:solidFill>
              </a:rPr>
              <a:t>Programmable Power Supplies</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Non-Programmable Power Supplies</a:t>
            </a:r>
          </a:p>
        </p:txBody>
      </p:sp>
      <p:sp>
        <p:nvSpPr>
          <p:cNvPr id="58" name="Rounded Rectangle 57"/>
          <p:cNvSpPr/>
          <p:nvPr/>
        </p:nvSpPr>
        <p:spPr>
          <a:xfrm>
            <a:off x="9625584" y="1828800"/>
            <a:ext cx="2109216" cy="274320"/>
          </a:xfrm>
          <a:prstGeom prst="roundRect">
            <a:avLst/>
          </a:prstGeom>
          <a:solidFill>
            <a:srgbClr val="F87884"/>
          </a:solidFill>
          <a:ln>
            <a:solidFill>
              <a:srgbClr val="F87884"/>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WATTAGE</a:t>
            </a:r>
          </a:p>
        </p:txBody>
      </p:sp>
      <p:sp>
        <p:nvSpPr>
          <p:cNvPr id="59" name="Rectangle 58"/>
          <p:cNvSpPr/>
          <p:nvPr/>
        </p:nvSpPr>
        <p:spPr>
          <a:xfrm>
            <a:off x="9625584" y="2103120"/>
            <a:ext cx="2109216" cy="135514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lnSpc>
                <a:spcPct val="100000"/>
              </a:lnSpc>
              <a:spcAft>
                <a:spcPts val="600"/>
              </a:spcAft>
              <a:marL val="635000"/>
              <a:indent val="-241300"/>
              <a:buChar char="○"/>
              <a:buFont typeface="Symbol"/>
              <a:buClr>
                <a:srgbClr val="000000"/>
              </a:buClr>
            </a:pPr>
            <a:r>
              <a:rPr sz="1000">
                <a:solidFill>
                  <a:srgbClr val="000000"/>
                </a:solidFill>
              </a:rPr>
              <a:t>Below 1,000 W</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1,001 W-5,000 W</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5,001 W-10,000 W</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Above 10,000 W</a:t>
            </a:r>
          </a:p>
        </p:txBody>
      </p:sp>
      <p:sp>
        <p:nvSpPr>
          <p:cNvPr id="60" name="Rounded Rectangle 59"/>
          <p:cNvSpPr/>
          <p:nvPr/>
        </p:nvSpPr>
        <p:spPr>
          <a:xfrm>
            <a:off x="5041392" y="3458260"/>
            <a:ext cx="2109216" cy="274320"/>
          </a:xfrm>
          <a:prstGeom prst="roundRect">
            <a:avLst/>
          </a:prstGeom>
          <a:solidFill>
            <a:srgbClr val="7F7F7F"/>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END USER</a:t>
            </a:r>
          </a:p>
        </p:txBody>
      </p:sp>
      <p:sp>
        <p:nvSpPr>
          <p:cNvPr id="61" name="Rectangle 60"/>
          <p:cNvSpPr/>
          <p:nvPr/>
        </p:nvSpPr>
        <p:spPr>
          <a:xfrm>
            <a:off x="5041392" y="3732580"/>
            <a:ext cx="2109216" cy="1091793"/>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lnSpc>
                <a:spcPct val="100000"/>
              </a:lnSpc>
              <a:spcAft>
                <a:spcPts val="600"/>
              </a:spcAft>
              <a:marL val="635000"/>
              <a:indent val="-241300"/>
              <a:buChar char="○"/>
              <a:buFont typeface="Symbol"/>
              <a:buClr>
                <a:srgbClr val="000000"/>
              </a:buClr>
            </a:pPr>
            <a:r>
              <a:rPr sz="1000">
                <a:solidFill>
                  <a:srgbClr val="000000"/>
                </a:solidFill>
              </a:rPr>
              <a:t>Ground Forces</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Aerospace</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Naval Forces</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RESTRAINTS &amp; CHALLENGES [1/X]</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543806729"/>
              </p:ext>
            </p:extLst>
          </p:nvPr>
        </p:nvGraphicFramePr>
        <p:xfrm>
          <a:off x="333828" y="914400"/>
          <a:ext cx="11494377" cy="511379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8150">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675641">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Driver: Stringent safety regulations and rising compliance costs constrain product development, manufacturing, and distribution in the global toy market. Regulations such as CPSIA, EN71, ASTM F963 and REACH impose extensive testing and documentation requirements. High-profile recalls, for example the Mattel lead-paint incident and other chemical-related pullbacks, have intensified regulatory scrutiny. Manufacturers must navigate varying national standards, pre-market testing protocols, and certification procedures, increasing time to market and raising barriers for small and independent toy makers and limiting creative experimentation often.
Compliance drives significant cost escalation from mandatory laboratory testing, certification, and repeated sample analyses, squeezing margins for established brands and startups alike. Smaller producers in emerging markets often cannot afford accredited testing or multiple redesign cycles, so they face market exclusion. Cross-border sellers encounter additional conformity assessments tied to local distributors and e-commerce platforms. For instance, some Chinese factories must reroute products for EU EN71 testing while US-focused producers comply with CPSIA requirements, creating duplication of effort and expense persistently.
Regulatory complexity stifles innovation as companies balance safety compliance with the push for sustainable materials and connectivity in toys. Investing in bio-based or recycled polymers triggers fresh rounds of safety validation, while connected playthings must also meet privacy and cybersecurity rules. Past incidents such as the VTech data breach and chemical-related recalls have compelled firms to allocate resources to compliance rather than creative design. Consequently, manufacturers delay launching new concepts and defer using new materials or features until certified externally.
Enforcement actions, public recalls, and retailer delistings amplify the challenge, threatening brand reputation and channel access in a competitive landscape. Retailers and online marketplaces increasingly demand conformity documentation and may remove noncompliant listings, affecting distribution. Legal exposure from safety incidents leads firms to increase insurance costs and pursue costly product redesigns. Historical episodes of large-scale recalls have shown how quickly shelf placement and consumer trust can erode, encouraging conservative product portfolios and cautious entry strategies across regional markets and partners.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Stringent Safety Regulations and Rising Compliance Costs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6" name="TextBox 5">
            <a:extLst>
              <a:ext uri="{FF2B5EF4-FFF2-40B4-BE49-F238E27FC236}">
                <a16:creationId xmlns:a16="http://schemas.microsoft.com/office/drawing/2014/main" id="{43AA30CA-B295-4CA1-B6C9-09A77D9DD495}"/>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market restraints and challenges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589055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endParaRPr lang="en-IN" dirty="0"/>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2908023"/>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Component
By Power Supply
By System
By Type
By Wattage
By End User</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89832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COMPONENT</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TOY MARKET SIZE,  BY COMPONENT, 2019-2032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3152775" y="6105561"/>
            <a:ext cx="8772872"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41148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38912">
                <a:tc>
                  <a:txBody>
                    <a:bodyPr/>
                    <a:lstStyle/>
                    <a:p>
                      <a:pPr algn="ctr">
                        <a:defRPr sz="800" b="1">
                          <a:latin typeface="Poppins Bold"/>
                        </a:defRPr>
                      </a:pPr>
                      <a:r>
                        <a:t>Hardware</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Software</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GLOBAL TOY MARKET-</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497324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TOY MARKET: REGIONAL ANALYSIS, 2019-2032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COMPONENT</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TOY MARKET SIZE,  BY COMPONENT, 2019-2032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41148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38912">
                <a:tc>
                  <a:txBody>
                    <a:bodyPr/>
                    <a:lstStyle/>
                    <a:p>
                      <a:pPr algn="ctr">
                        <a:defRPr sz="800" b="1">
                          <a:latin typeface="Poppins Bold"/>
                        </a:defRPr>
                      </a:pPr>
                      <a:r>
                        <a:t>Hardware</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Software</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COMPONENT</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TOY MARKET SIZE,  BY COMPONENT, 2019-2032 (USD MILLION)</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41148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38912">
                <a:tc>
                  <a:txBody>
                    <a:bodyPr/>
                    <a:lstStyle/>
                    <a:p>
                      <a:pPr algn="ctr">
                        <a:defRPr sz="800" b="1">
                          <a:latin typeface="Poppins Bold"/>
                        </a:defRPr>
                      </a:pPr>
                      <a:r>
                        <a:t>Hardware</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Software</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LANDSCAPE</a:t>
            </a:r>
            <a:br>
              <a:rPr lang="en-US" sz="3200" dirty="0">
                <a:solidFill>
                  <a:schemeClr val="accent1"/>
                </a:solidFill>
              </a:rPr>
            </a:br>
            <a:r>
              <a:rPr lang="en-US" sz="1800" b="1" dirty="0">
                <a:solidFill>
                  <a:schemeClr val="tx1"/>
                </a:solidFill>
                <a:latin typeface="+mn-lt"/>
              </a:rPr>
              <a:t>Competitive Dashboard</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948153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15A8B-D17A-8011-4532-45445AE47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75DF2-29FC-CCCC-88DE-2A755BF01495}"/>
              </a:ext>
            </a:extLst>
          </p:cNvPr>
          <p:cNvSpPr>
            <a:spLocks noGrp="1"/>
          </p:cNvSpPr>
          <p:nvPr>
            <p:ph type="title"/>
          </p:nvPr>
        </p:nvSpPr>
        <p:spPr/>
        <p:txBody>
          <a:bodyPr/>
          <a:lstStyle/>
          <a:p>
            <a:r>
              <a:rPr lang="en-IN" dirty="0"/>
              <a:t>COMPETITIVE LANDSCAPE</a:t>
            </a:r>
          </a:p>
        </p:txBody>
      </p:sp>
      <p:pic>
        <p:nvPicPr>
          <p:cNvPr id="4" name="Picture 3">
            <a:extLst>
              <a:ext uri="{FF2B5EF4-FFF2-40B4-BE49-F238E27FC236}">
                <a16:creationId xmlns:a16="http://schemas.microsoft.com/office/drawing/2014/main" id="{BE5F54B6-B152-3159-7683-CD2B854730A8}"/>
              </a:ext>
            </a:extLst>
          </p:cNvPr>
          <p:cNvPicPr>
            <a:picLocks noChangeAspect="1"/>
          </p:cNvPicPr>
          <p:nvPr/>
        </p:nvPicPr>
        <p:blipFill>
          <a:blip r:embed="rId2"/>
          <a:srcRect b="7817"/>
          <a:stretch>
            <a:fillRect/>
          </a:stretch>
        </p:blipFill>
        <p:spPr>
          <a:xfrm>
            <a:off x="606966" y="1020932"/>
            <a:ext cx="5489034" cy="2703344"/>
          </a:xfrm>
          <a:prstGeom prst="rect">
            <a:avLst/>
          </a:prstGeom>
        </p:spPr>
      </p:pic>
      <p:sp>
        <p:nvSpPr>
          <p:cNvPr id="5" name="TextBox 16">
            <a:extLst>
              <a:ext uri="{FF2B5EF4-FFF2-40B4-BE49-F238E27FC236}">
                <a16:creationId xmlns:a16="http://schemas.microsoft.com/office/drawing/2014/main" id="{DB26F746-7CFA-6A52-BCBD-FE7F3ACAC72A}"/>
              </a:ext>
            </a:extLst>
          </p:cNvPr>
          <p:cNvSpPr txBox="1"/>
          <p:nvPr/>
        </p:nvSpPr>
        <p:spPr>
          <a:xfrm>
            <a:off x="732379" y="1507632"/>
            <a:ext cx="2315914" cy="427681"/>
          </a:xfrm>
          <a:prstGeom prst="rect">
            <a:avLst/>
          </a:prstGeom>
          <a:solidFill>
            <a:srgbClr val="FFFFFF"/>
          </a:solidFill>
          <a:ln w="12700">
            <a:miter lim="400000"/>
          </a:ln>
        </p:spPr>
        <p:txBody>
          <a:bodyPr wrap="square" lIns="22860" rIns="22860">
            <a:spAutoFit/>
          </a:bodyPr>
          <a:lstStyle/>
          <a:p>
            <a:pPr>
              <a:lnSpc>
                <a:spcPct val="150000"/>
              </a:lnSpc>
              <a:defRPr sz="2000">
                <a:solidFill>
                  <a:srgbClr val="000000"/>
                </a:solidFill>
                <a:latin typeface="Poppins Medium"/>
                <a:ea typeface="Poppins Medium"/>
                <a:cs typeface="Poppins Medium"/>
                <a:sym typeface="Poppins Medium"/>
              </a:defRPr>
            </a:pPr>
            <a:r>
              <a:rPr sz="500" dirty="0">
                <a:solidFill>
                  <a:srgbClr val="000000"/>
                </a:solidFill>
                <a:latin typeface="+mj-lt"/>
                <a:ea typeface="Cambria" panose="02040503050406030204" pitchFamily="18" charset="0"/>
                <a:cs typeface="Poppins Medium"/>
                <a:sym typeface="Poppins Medium"/>
              </a:rPr>
              <a:t>The following figure represents the market positioning of  Global Toy Market  players for the year 2024. The market positioning of the leading player is done considering the following points:</a:t>
            </a:r>
            <a:r>
              <a:rPr lang="en-US" sz="500" dirty="0">
                <a:solidFill>
                  <a:srgbClr val="000000"/>
                </a:solidFill>
                <a:latin typeface="+mj-lt"/>
                <a:ea typeface="Cambria" panose="02040503050406030204" pitchFamily="18" charset="0"/>
                <a:cs typeface="Poppins Medium"/>
                <a:sym typeface="Poppins Medium"/>
              </a:rPr>
              <a:t/>
            </a:r>
            <a:r>
              <a:rPr lang="en-US" sz="500" b="1" dirty="0">
                <a:solidFill>
                  <a:srgbClr val="7340CC"/>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IN"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endParaRPr sz="500" dirty="0">
              <a:solidFill>
                <a:srgbClr val="000000"/>
              </a:solidFill>
              <a:latin typeface="+mj-lt"/>
              <a:ea typeface="Cambria" panose="02040503050406030204" pitchFamily="18" charset="0"/>
              <a:cs typeface="Poppins Medium"/>
              <a:sym typeface="Calibri" panose="020F0502020204030204"/>
            </a:endParaRPr>
          </a:p>
        </p:txBody>
      </p:sp>
      <p:pic>
        <p:nvPicPr>
          <p:cNvPr id="7" name="Picture 6">
            <a:extLst>
              <a:ext uri="{FF2B5EF4-FFF2-40B4-BE49-F238E27FC236}">
                <a16:creationId xmlns:a16="http://schemas.microsoft.com/office/drawing/2014/main" id="{082E6D5D-5CEF-5EEA-0B07-39F17B7A732F}"/>
              </a:ext>
            </a:extLst>
          </p:cNvPr>
          <p:cNvPicPr>
            <a:picLocks noChangeAspect="1"/>
          </p:cNvPicPr>
          <p:nvPr/>
        </p:nvPicPr>
        <p:blipFill>
          <a:blip r:embed="rId3"/>
          <a:srcRect b="7308"/>
          <a:stretch>
            <a:fillRect/>
          </a:stretch>
        </p:blipFill>
        <p:spPr>
          <a:xfrm>
            <a:off x="6310988" y="1020930"/>
            <a:ext cx="5458871" cy="2703345"/>
          </a:xfrm>
          <a:prstGeom prst="rect">
            <a:avLst/>
          </a:prstGeom>
        </p:spPr>
      </p:pic>
      <p:pic>
        <p:nvPicPr>
          <p:cNvPr id="8" name="Picture 7">
            <a:extLst>
              <a:ext uri="{FF2B5EF4-FFF2-40B4-BE49-F238E27FC236}">
                <a16:creationId xmlns:a16="http://schemas.microsoft.com/office/drawing/2014/main" id="{5A1955FE-FB05-2B6C-1F60-FAD3D0D92568}"/>
              </a:ext>
            </a:extLst>
          </p:cNvPr>
          <p:cNvPicPr>
            <a:picLocks noChangeAspect="1"/>
          </p:cNvPicPr>
          <p:nvPr/>
        </p:nvPicPr>
        <p:blipFill>
          <a:blip r:embed="rId4"/>
          <a:srcRect b="11579"/>
          <a:stretch>
            <a:fillRect/>
          </a:stretch>
        </p:blipFill>
        <p:spPr>
          <a:xfrm>
            <a:off x="606966" y="3919708"/>
            <a:ext cx="5489034" cy="2433468"/>
          </a:xfrm>
          <a:prstGeom prst="rect">
            <a:avLst/>
          </a:prstGeom>
        </p:spPr>
      </p:pic>
      <p:pic>
        <p:nvPicPr>
          <p:cNvPr id="10" name="Picture 9">
            <a:extLst>
              <a:ext uri="{FF2B5EF4-FFF2-40B4-BE49-F238E27FC236}">
                <a16:creationId xmlns:a16="http://schemas.microsoft.com/office/drawing/2014/main" id="{8D065731-CEC4-FBCA-EBC9-8CDF226F5E79}"/>
              </a:ext>
            </a:extLst>
          </p:cNvPr>
          <p:cNvPicPr>
            <a:picLocks noChangeAspect="1"/>
          </p:cNvPicPr>
          <p:nvPr/>
        </p:nvPicPr>
        <p:blipFill>
          <a:blip r:embed="rId5"/>
          <a:srcRect b="10281"/>
          <a:stretch>
            <a:fillRect/>
          </a:stretch>
        </p:blipFill>
        <p:spPr>
          <a:xfrm>
            <a:off x="6310988" y="3919704"/>
            <a:ext cx="5366662" cy="2433467"/>
          </a:xfrm>
          <a:prstGeom prst="rect">
            <a:avLst/>
          </a:prstGeom>
        </p:spPr>
      </p:pic>
    </p:spTree>
    <p:extLst>
      <p:ext uri="{BB962C8B-B14F-4D97-AF65-F5344CB8AC3E}">
        <p14:creationId xmlns:p14="http://schemas.microsoft.com/office/powerpoint/2010/main" val="2609631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2435547996"/>
              </p:ext>
            </p:extLst>
          </p:nvPr>
        </p:nvGraphicFramePr>
        <p:xfrm>
          <a:off x="463127" y="1220507"/>
          <a:ext cx="11271673" cy="455492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164,000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(USD)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391.04 billion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Industry Type</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1976</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TOY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54357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A7FF3-16E5-0DF8-1551-309973618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48073-DC4D-46C7-218F-1170AE50FB8D}"/>
              </a:ext>
            </a:extLst>
          </p:cNvPr>
          <p:cNvSpPr>
            <a:spLocks noGrp="1"/>
          </p:cNvSpPr>
          <p:nvPr>
            <p:ph type="title"/>
          </p:nvPr>
        </p:nvSpPr>
        <p:spPr/>
        <p:txBody>
          <a:bodyPr>
            <a:normAutofit/>
          </a:bodyPr>
          <a:lstStyle/>
          <a:p>
            <a:r>
              <a:rPr lang="en-IN" sz="1800" b="1" dirty="0">
                <a:latin typeface="Poppins"/>
              </a:rPr>
              <a:t>APPLE INC. - COMPANY OVERVIEW</a:t>
            </a:r>
            <a:r>
              <a:rPr lang="en-US" b="1" dirty="0"/>
              <a:t/>
            </a:r>
          </a:p>
        </p:txBody>
      </p:sp>
      <p:graphicFrame>
        <p:nvGraphicFramePr>
          <p:cNvPr id="8" name="Table 9">
            <a:extLst>
              <a:ext uri="{FF2B5EF4-FFF2-40B4-BE49-F238E27FC236}">
                <a16:creationId xmlns:a16="http://schemas.microsoft.com/office/drawing/2014/main" id="{80FCC106-CABE-BEDA-A98A-F24ABE3C57AD}"/>
              </a:ext>
            </a:extLst>
          </p:cNvPr>
          <p:cNvGraphicFramePr/>
          <p:nvPr>
            <p:extLst>
              <p:ext uri="{D42A27DB-BD31-4B8C-83A1-F6EECF244321}">
                <p14:modId xmlns:p14="http://schemas.microsoft.com/office/powerpoint/2010/main" val="802329404"/>
              </p:ext>
            </p:extLst>
          </p:nvPr>
        </p:nvGraphicFramePr>
        <p:xfrm>
          <a:off x="695323" y="1242561"/>
          <a:ext cx="4154904" cy="2527943"/>
        </p:xfrm>
        <a:graphic>
          <a:graphicData uri="http://schemas.openxmlformats.org/drawingml/2006/table">
            <a:tbl>
              <a:tblPr firstRow="1" bandRow="1">
                <a:tableStyleId>{74C1A8A3-306A-4EB7-A6B1-4F7E0EB9C5D6}</a:tableStyleId>
              </a:tblPr>
              <a:tblGrid>
                <a:gridCol w="1938291">
                  <a:extLst>
                    <a:ext uri="{9D8B030D-6E8A-4147-A177-3AD203B41FA5}">
                      <a16:colId xmlns:a16="http://schemas.microsoft.com/office/drawing/2014/main" val="20000"/>
                    </a:ext>
                  </a:extLst>
                </a:gridCol>
                <a:gridCol w="2216613">
                  <a:extLst>
                    <a:ext uri="{9D8B030D-6E8A-4147-A177-3AD203B41FA5}">
                      <a16:colId xmlns:a16="http://schemas.microsoft.com/office/drawing/2014/main" val="20001"/>
                    </a:ext>
                  </a:extLst>
                </a:gridCol>
              </a:tblGrid>
              <a:tr h="688119">
                <a:tc gridSpan="2">
                  <a:txBody>
                    <a:bodyPr/>
                    <a:lstStyle/>
                    <a:p>
                      <a:pPr marL="108000" algn="l" defTabSz="1259840"/>
                      <a:endParaRPr lang="en-US" sz="1200" b="1" dirty="0">
                        <a:solidFill>
                          <a:schemeClr val="bg1"/>
                        </a:solidFill>
                        <a:latin typeface="Poppins" panose="00000500000000000000" pitchFamily="2" charset="0"/>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indent="26035" algn="ctr" defTabSz="2438400" hangingPunct="1">
                        <a:spcBef>
                          <a:spcPts val="200"/>
                        </a:spcBef>
                        <a:defRPr/>
                      </a:pPr>
                      <a:endParaRPr lang="en-IN" sz="220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extLst>
                  <a:ext uri="{0D108BD9-81ED-4DB2-BD59-A6C34878D82A}">
                    <a16:rowId xmlns:a16="http://schemas.microsoft.com/office/drawing/2014/main" val="3798553887"/>
                  </a:ext>
                </a:extLst>
              </a:tr>
              <a:tr h="349246">
                <a:tc>
                  <a:txBody>
                    <a:bodyPr/>
                    <a:lstStyle/>
                    <a:p>
                      <a:pPr marL="93663" indent="0" algn="l" defTabSz="1259840" rtl="0" eaLnBrk="1" latinLnBrk="0" hangingPunct="1">
                        <a:spcBef>
                          <a:spcPts val="0"/>
                        </a:spcBef>
                      </a:pPr>
                      <a:r>
                        <a:rPr sz="1050" b="1" kern="1200">
                          <a:solidFill>
                            <a:schemeClr val="dk1"/>
                          </a:solidFill>
                          <a:latin typeface="Poppins" panose="00000500000000000000" pitchFamily="2" charset="0"/>
                          <a:ea typeface="+mn-ea"/>
                          <a:cs typeface="Poppins" panose="00000500000000000000" pitchFamily="2" charset="0"/>
                          <a:sym typeface="Poppins Medium"/>
                        </a:rPr>
                        <a:t>Established</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1976</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297202">
                <a:tc>
                  <a:txBody>
                    <a:bodyPr/>
                    <a:lstStyle/>
                    <a:p>
                      <a:pPr marL="93663" indent="0" algn="l" defTabSz="1259840" rtl="0" eaLnBrk="1" latinLnBrk="0" hangingPunct="1">
                        <a:spcBef>
                          <a:spcPts val="0"/>
                        </a:spcBef>
                      </a:pPr>
                      <a:r>
                        <a:rPr sz="1050" b="1" kern="1200" dirty="0">
                          <a:solidFill>
                            <a:schemeClr val="dk1"/>
                          </a:solidFill>
                          <a:latin typeface="Poppins" panose="00000500000000000000" pitchFamily="2" charset="0"/>
                          <a:ea typeface="+mn-ea"/>
                          <a:cs typeface="Poppins" panose="00000500000000000000" pitchFamily="2" charset="0"/>
                          <a:sym typeface="Poppins Medium"/>
                        </a:rPr>
                        <a:t>Headquarter</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United States</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297202">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Ownership</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55911883"/>
                  </a:ext>
                </a:extLst>
              </a:tr>
              <a:tr h="301770">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Revenue (USD)- 2024</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391.04 billion</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No. of Employees (2024)</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mn-lt"/>
                        </a:rPr>
                        <a:t>164,000</a:t>
                      </a:r>
                      <a:endParaRPr lang="en-IN" sz="1050" dirty="0">
                        <a:latin typeface="+mn-lt"/>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a:solidFill>
                            <a:schemeClr val="dk1"/>
                          </a:solidFill>
                          <a:latin typeface="Poppins" panose="00000500000000000000" pitchFamily="2" charset="0"/>
                          <a:ea typeface="+mn-ea"/>
                          <a:cs typeface="Poppins" panose="00000500000000000000" pitchFamily="2" charset="0"/>
                          <a:sym typeface="Poppins Medium"/>
                        </a:rPr>
                        <a:t>Website</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050" dirty="0">
                          <a:latin typeface="+mn-lt"/>
                        </a:rPr>
                        <a:t>apple.com</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326748"/>
                  </a:ext>
                </a:extLst>
              </a:tr>
            </a:tbl>
          </a:graphicData>
        </a:graphic>
      </p:graphicFrame>
      <p:graphicFrame>
        <p:nvGraphicFramePr>
          <p:cNvPr id="12" name="Table 3">
            <a:extLst>
              <a:ext uri="{FF2B5EF4-FFF2-40B4-BE49-F238E27FC236}">
                <a16:creationId xmlns:a16="http://schemas.microsoft.com/office/drawing/2014/main" id="{A35D9396-4E43-C1D6-4FF1-6833DE1E7780}"/>
              </a:ext>
            </a:extLst>
          </p:cNvPr>
          <p:cNvGraphicFramePr>
            <a:graphicFrameLocks noGrp="1"/>
          </p:cNvGraphicFramePr>
          <p:nvPr>
            <p:extLst>
              <p:ext uri="{D42A27DB-BD31-4B8C-83A1-F6EECF244321}">
                <p14:modId xmlns:p14="http://schemas.microsoft.com/office/powerpoint/2010/main" val="1886788950"/>
              </p:ext>
            </p:extLst>
          </p:nvPr>
        </p:nvGraphicFramePr>
        <p:xfrm>
          <a:off x="695322" y="4127818"/>
          <a:ext cx="10931661" cy="1582853"/>
        </p:xfrm>
        <a:graphic>
          <a:graphicData uri="http://schemas.openxmlformats.org/drawingml/2006/table">
            <a:tbl>
              <a:tblPr firstRow="1" bandRow="1">
                <a:tableStyleId>{5C22544A-7EE6-4342-B048-85BDC9FD1C3A}</a:tableStyleId>
              </a:tblPr>
              <a:tblGrid>
                <a:gridCol w="3508218">
                  <a:extLst>
                    <a:ext uri="{9D8B030D-6E8A-4147-A177-3AD203B41FA5}">
                      <a16:colId xmlns:a16="http://schemas.microsoft.com/office/drawing/2014/main" val="20000"/>
                    </a:ext>
                  </a:extLst>
                </a:gridCol>
                <a:gridCol w="7423443">
                  <a:extLst>
                    <a:ext uri="{9D8B030D-6E8A-4147-A177-3AD203B41FA5}">
                      <a16:colId xmlns:a16="http://schemas.microsoft.com/office/drawing/2014/main" val="20001"/>
                    </a:ext>
                  </a:extLst>
                </a:gridCol>
              </a:tblGrid>
              <a:tr h="331439">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PRODUCT/SERVICE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PRODUCT/SERVICE 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251414">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50000"/>
                        </a:lnSpc>
                      </a:pPr>
                      <a:endParaRPr lang="en-US" sz="900" dirty="0"/>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3" name="Rectangle 12">
            <a:extLst>
              <a:ext uri="{FF2B5EF4-FFF2-40B4-BE49-F238E27FC236}">
                <a16:creationId xmlns:a16="http://schemas.microsoft.com/office/drawing/2014/main" id="{668BFAC4-1F2F-05B9-1412-E6C86F139499}"/>
              </a:ext>
            </a:extLst>
          </p:cNvPr>
          <p:cNvSpPr/>
          <p:nvPr/>
        </p:nvSpPr>
        <p:spPr>
          <a:xfrm>
            <a:off x="4952863" y="924120"/>
            <a:ext cx="6674122"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Company Overview">
            <a:extLst>
              <a:ext uri="{FF2B5EF4-FFF2-40B4-BE49-F238E27FC236}">
                <a16:creationId xmlns:a16="http://schemas.microsoft.com/office/drawing/2014/main" id="{1A424E10-5483-6500-9138-30799E1AB951}"/>
              </a:ext>
            </a:extLst>
          </p:cNvPr>
          <p:cNvSpPr txBox="1"/>
          <p:nvPr/>
        </p:nvSpPr>
        <p:spPr>
          <a:xfrm>
            <a:off x="7780839" y="933263"/>
            <a:ext cx="990385"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OVERVIEW</a:t>
            </a:r>
          </a:p>
        </p:txBody>
      </p:sp>
      <p:sp>
        <p:nvSpPr>
          <p:cNvPr id="16" name="Rectangle 15">
            <a:extLst>
              <a:ext uri="{FF2B5EF4-FFF2-40B4-BE49-F238E27FC236}">
                <a16:creationId xmlns:a16="http://schemas.microsoft.com/office/drawing/2014/main" id="{28682D1A-EF00-39C7-7386-F43FA25C9456}"/>
              </a:ext>
            </a:extLst>
          </p:cNvPr>
          <p:cNvSpPr/>
          <p:nvPr/>
        </p:nvSpPr>
        <p:spPr>
          <a:xfrm>
            <a:off x="685991" y="924119"/>
            <a:ext cx="4154903"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7" name="Company Overview">
            <a:extLst>
              <a:ext uri="{FF2B5EF4-FFF2-40B4-BE49-F238E27FC236}">
                <a16:creationId xmlns:a16="http://schemas.microsoft.com/office/drawing/2014/main" id="{4AEF8D90-B701-7271-2B0F-2C399D5AC5BB}"/>
              </a:ext>
            </a:extLst>
          </p:cNvPr>
          <p:cNvSpPr txBox="1"/>
          <p:nvPr/>
        </p:nvSpPr>
        <p:spPr>
          <a:xfrm>
            <a:off x="1803739" y="951152"/>
            <a:ext cx="2099663"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prstClr val="white"/>
                </a:solidFill>
                <a:effectLst/>
                <a:uLnTx/>
                <a:uFillTx/>
                <a:latin typeface="Poppins bold"/>
                <a:ea typeface="+mn-ea"/>
                <a:cs typeface="Poppins Medium" panose="00000600000000000000" pitchFamily="2" charset="0"/>
              </a:rPr>
              <a:t>COMPANY AT A GLANCE</a:t>
            </a:r>
          </a:p>
        </p:txBody>
      </p:sp>
      <p:sp>
        <p:nvSpPr>
          <p:cNvPr id="19" name="Rectangle 18">
            <a:extLst>
              <a:ext uri="{FF2B5EF4-FFF2-40B4-BE49-F238E27FC236}">
                <a16:creationId xmlns:a16="http://schemas.microsoft.com/office/drawing/2014/main" id="{677B0E1D-7533-AB9C-86AA-77AB31BA75B0}"/>
              </a:ext>
            </a:extLst>
          </p:cNvPr>
          <p:cNvSpPr/>
          <p:nvPr/>
        </p:nvSpPr>
        <p:spPr>
          <a:xfrm>
            <a:off x="685991" y="3837553"/>
            <a:ext cx="10931661" cy="290266"/>
          </a:xfrm>
          <a:prstGeom prst="rect">
            <a:avLst/>
          </a:prstGeom>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20" name="Company Overview">
            <a:extLst>
              <a:ext uri="{FF2B5EF4-FFF2-40B4-BE49-F238E27FC236}">
                <a16:creationId xmlns:a16="http://schemas.microsoft.com/office/drawing/2014/main" id="{551236FD-706E-7069-B798-DEE00537D9DD}"/>
              </a:ext>
            </a:extLst>
          </p:cNvPr>
          <p:cNvSpPr txBox="1"/>
          <p:nvPr/>
        </p:nvSpPr>
        <p:spPr>
          <a:xfrm>
            <a:off x="4840894" y="3863930"/>
            <a:ext cx="2636670"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PRODUCT/SERVICE PORTFOLIO</a:t>
            </a:r>
          </a:p>
        </p:txBody>
      </p:sp>
      <p:sp>
        <p:nvSpPr>
          <p:cNvPr id="15" name="Rectangle: Rounded Corners 18">
            <a:extLst>
              <a:ext uri="{FF2B5EF4-FFF2-40B4-BE49-F238E27FC236}">
                <a16:creationId xmlns:a16="http://schemas.microsoft.com/office/drawing/2014/main" id="{7A7D4AFA-1220-4C02-A4CE-CB7E889F99A1}"/>
              </a:ext>
            </a:extLst>
          </p:cNvPr>
          <p:cNvSpPr/>
          <p:nvPr/>
        </p:nvSpPr>
        <p:spPr>
          <a:xfrm>
            <a:off x="4962827" y="1269737"/>
            <a:ext cx="6674122" cy="242298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develops hardware, software, and services that enable interactive play across its ecosystem. In the global toy market, it competes through Apple Arcade, the App Store’s Kids and Games categories, and spatial games on Apple Vision Pro. Content is curated with age ratings and editorial review. Arcade removes ads and microtransactions to simplify family purchases. Parental tools like Screen Time and Ask to Buy support oversight. Developer programs emphasize quality, controller support, and cross device performance. Distribution spans digital storefronts, carriers, and retail. Recent updates expand the Arcade catalog and extend support to new devices. Monetization mixes subscriptions and revenue sharing. Operations cover all major regions.</a:t>
            </a:r>
            <a:r>
              <a:rPr kumimoji="0" lang="en-US" sz="9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
            </a:r>
          </a:p>
        </p:txBody>
      </p:sp>
      <p:sp>
        <p:nvSpPr>
          <p:cNvPr id="22" name="TextBox 21">
            <a:extLst>
              <a:ext uri="{FF2B5EF4-FFF2-40B4-BE49-F238E27FC236}">
                <a16:creationId xmlns:a16="http://schemas.microsoft.com/office/drawing/2014/main" id="{AF288DD4-4208-4D47-9E6A-6DA0907ABBF3}"/>
              </a:ext>
            </a:extLst>
          </p:cNvPr>
          <p:cNvSpPr txBox="1"/>
          <p:nvPr/>
        </p:nvSpPr>
        <p:spPr>
          <a:xfrm>
            <a:off x="4165276" y="4450277"/>
            <a:ext cx="7331402" cy="488211"/>
          </a:xfrm>
          <a:prstGeom prst="rect">
            <a:avLst/>
          </a:prstGeom>
          <a:noFill/>
        </p:spPr>
        <p:txBody>
          <a:bodyPr wrap="square" rtlCol="0">
            <a:spAutoFit/>
          </a:bodyPr>
          <a:lstStyle/>
          <a:p>
            <a:pPr>
              <a:lnSpc>
                <a:spcPct val="150000"/>
              </a:lnSpc>
            </a:pPr>
            <a:r>
              <a:rPr lang="en-US" sz="900" b="0" kern="1200" dirty="0">
                <a:solidFill>
                  <a:schemeClr val="dk1"/>
                </a:solidFill>
                <a:effectLst/>
                <a:latin typeface="+mn-lt"/>
                <a:ea typeface="+mn-ea"/>
                <a:cs typeface="+mn-cs"/>
              </a:rPr>
              <a:t>Apple Arcade is a subscription service offering a curated catalog of family friendly and premium games across iPhone, iPad, Mac, Apple TV, and Vision Pro. It removes ads and in app purchases, supports game controllers, enables offline play, and includes Family Sharing to cover up to six users globally today.</a:t>
            </a:r>
          </a:p>
          <a:p>
            <a:pPr>
              <a:lnSpc>
                <a:spcPct val="150000"/>
              </a:lnSpc>
            </a:pPr>
            <a:endParaRPr lang="en-US" sz="900" dirty="0"/>
          </a:p>
        </p:txBody>
      </p:sp>
      <p:sp>
        <p:nvSpPr>
          <p:cNvPr id="3" name="TextBox 2">
            <a:extLst>
              <a:ext uri="{FF2B5EF4-FFF2-40B4-BE49-F238E27FC236}">
                <a16:creationId xmlns:a16="http://schemas.microsoft.com/office/drawing/2014/main" id="{433F7B15-A9E3-4C53-859B-036DBBD806F8}"/>
              </a:ext>
            </a:extLst>
          </p:cNvPr>
          <p:cNvSpPr txBox="1"/>
          <p:nvPr/>
        </p:nvSpPr>
        <p:spPr>
          <a:xfrm>
            <a:off x="834862" y="4804291"/>
            <a:ext cx="3190875" cy="369332"/>
          </a:xfrm>
          <a:prstGeom prst="rect">
            <a:avLst/>
          </a:prstGeom>
          <a:noFill/>
        </p:spPr>
        <p:txBody>
          <a:bodyPr wrap="square" rtlCol="0">
            <a:spAutoFit/>
          </a:bodyPr>
          <a:lstStyle/>
          <a:p>
            <a:pPr algn="ctr"/>
            <a:r>
              <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rPr>
              <a:t>Apple Arcade</a:t>
            </a:r>
          </a:p>
          <a:p>
            <a:pPr algn="ctr"/>
            <a:endParaRPr lang="en-US" sz="900" dirty="0"/>
          </a:p>
        </p:txBody>
      </p:sp>
    </p:spTree>
    <p:extLst>
      <p:ext uri="{BB962C8B-B14F-4D97-AF65-F5344CB8AC3E}">
        <p14:creationId xmlns:p14="http://schemas.microsoft.com/office/powerpoint/2010/main" val="1013400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a:extLst>
              <a:ext uri="{FF2B5EF4-FFF2-40B4-BE49-F238E27FC236}">
                <a16:creationId xmlns:a16="http://schemas.microsoft.com/office/drawing/2014/main" id="{806347BA-18D7-4E53-A7C1-76B926A3798F}"/>
              </a:ext>
            </a:extLst>
          </p:cNvPr>
          <p:cNvGraphicFramePr>
            <a:graphicFrameLocks/>
          </p:cNvGraphicFramePr>
          <p:nvPr>
            <p:extLst>
              <p:ext uri="{D42A27DB-BD31-4B8C-83A1-F6EECF244321}">
                <p14:modId xmlns:p14="http://schemas.microsoft.com/office/powerpoint/2010/main" val="3763943238"/>
              </p:ext>
            </p:extLst>
          </p:nvPr>
        </p:nvGraphicFramePr>
        <p:xfrm>
          <a:off x="819947" y="1209436"/>
          <a:ext cx="5328467" cy="23012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C2268ECE-E7B0-42BC-B040-D86E50BEF8AB}"/>
              </a:ext>
            </a:extLst>
          </p:cNvPr>
          <p:cNvGraphicFramePr>
            <a:graphicFrameLocks/>
          </p:cNvGraphicFramePr>
          <p:nvPr>
            <p:extLst>
              <p:ext uri="{D42A27DB-BD31-4B8C-83A1-F6EECF244321}">
                <p14:modId xmlns:p14="http://schemas.microsoft.com/office/powerpoint/2010/main" val="2126324649"/>
              </p:ext>
            </p:extLst>
          </p:nvPr>
        </p:nvGraphicFramePr>
        <p:xfrm>
          <a:off x="6148414" y="1344351"/>
          <a:ext cx="5223640" cy="230120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34507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1">
                          <a:solidFill>
                            <a:srgbClr val="7030A0"/>
                          </a:solidFill>
                          <a:latin typeface="Poppins"/>
                        </a:defRPr>
                      </a:pPr>
                      <a:r>
                        <a:t>1. Introduction</a:t>
                      </a:r>
                    </a:p>
                  </a:txBody>
                  <a:tcPr>
                    <a:noFill/>
                    <a:lnL>
                      <a:noFill/>
                    </a:lnL>
                    <a:lnR>
                      <a:noFill/>
                    </a:lnR>
                    <a:lnT>
                      <a:noFill/>
                    </a:lnT>
                    <a:lnB>
                      <a:noFill/>
                    </a:lnB>
                  </a:tcPr>
                </a:tc>
                <a:tc>
                  <a:txBody>
                    <a:bodyPr/>
                    <a:lstStyle/>
                    <a:p>
                      <a:pPr>
                        <a:defRPr sz="1100" b="0">
                          <a:solidFill>
                            <a:srgbClr val="000000"/>
                          </a:solidFill>
                          <a:latin typeface="Poppins"/>
                        </a:defRPr>
                      </a:pPr>
                      <a:r>
                        <a:t>          4.5. Demand Side Trends</a:t>
                      </a:r>
                    </a:p>
                  </a:txBody>
                  <a:tcPr>
                    <a:noFill/>
                    <a:lnL>
                      <a:noFill/>
                    </a:lnL>
                    <a:lnR>
                      <a:noFill/>
                    </a:lnR>
                    <a:lnT>
                      <a:noFill/>
                    </a:lnT>
                    <a:lnB>
                      <a:noFill/>
                    </a:lnB>
                  </a:tcPr>
                </a:tc>
              </a:tr>
              <a:tr h="322729">
                <a:tc>
                  <a:txBody>
                    <a:bodyPr/>
                    <a:lstStyle/>
                    <a:p>
                      <a:pPr>
                        <a:defRPr sz="1100" b="0">
                          <a:solidFill>
                            <a:srgbClr val="000000"/>
                          </a:solidFill>
                          <a:latin typeface="Poppins"/>
                        </a:defRPr>
                      </a:pPr>
                      <a:r>
                        <a:t>          1.1. Objectives of the Study</a:t>
                      </a:r>
                    </a:p>
                  </a:txBody>
                  <a:tcPr>
                    <a:noFill/>
                    <a:lnL>
                      <a:noFill/>
                    </a:lnL>
                    <a:lnR>
                      <a:noFill/>
                    </a:lnR>
                    <a:lnT>
                      <a:noFill/>
                    </a:lnT>
                    <a:lnB>
                      <a:noFill/>
                    </a:lnB>
                  </a:tcPr>
                </a:tc>
                <a:tc>
                  <a:txBody>
                    <a:bodyPr/>
                    <a:lstStyle/>
                    <a:p>
                      <a:pPr>
                        <a:defRPr sz="1100" b="0">
                          <a:solidFill>
                            <a:srgbClr val="000000"/>
                          </a:solidFill>
                          <a:latin typeface="Poppins"/>
                        </a:defRPr>
                      </a:pPr>
                      <a:r>
                        <a:t>          4.6. Porter's Analysis &amp; Impact</a:t>
                      </a:r>
                    </a:p>
                  </a:txBody>
                  <a:tcPr>
                    <a:noFill/>
                    <a:lnL>
                      <a:noFill/>
                    </a:lnL>
                    <a:lnR>
                      <a:noFill/>
                    </a:lnR>
                    <a:lnT>
                      <a:noFill/>
                    </a:lnT>
                    <a:lnB>
                      <a:noFill/>
                    </a:lnB>
                  </a:tcPr>
                </a:tc>
              </a:tr>
              <a:tr h="322729">
                <a:tc>
                  <a:txBody>
                    <a:bodyPr/>
                    <a:lstStyle/>
                    <a:p>
                      <a:pPr>
                        <a:defRPr sz="1100" b="0">
                          <a:solidFill>
                            <a:srgbClr val="000000"/>
                          </a:solidFill>
                          <a:latin typeface="P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ppins"/>
                        </a:defRPr>
                      </a:pPr>
                      <a:r>
                        <a:t>                    4.6.1. Competitive Rivalry</a:t>
                      </a:r>
                    </a:p>
                  </a:txBody>
                  <a:tcPr>
                    <a:noFill/>
                    <a:lnL>
                      <a:noFill/>
                    </a:lnL>
                    <a:lnR>
                      <a:noFill/>
                    </a:lnR>
                    <a:lnT>
                      <a:noFill/>
                    </a:lnT>
                    <a:lnB>
                      <a:noFill/>
                    </a:lnB>
                  </a:tcPr>
                </a:tc>
              </a:tr>
              <a:tr h="322729">
                <a:tc>
                  <a:txBody>
                    <a:bodyPr/>
                    <a:lstStyle/>
                    <a:p>
                      <a:pPr>
                        <a:defRPr sz="1100" b="1">
                          <a:solidFill>
                            <a:srgbClr val="7030A0"/>
                          </a:solidFill>
                          <a:latin typeface="Poppins"/>
                        </a:defRPr>
                      </a:pPr>
                      <a:r>
                        <a:t>2. Research Methodology</a:t>
                      </a:r>
                    </a:p>
                  </a:txBody>
                  <a:tcPr>
                    <a:noFill/>
                    <a:lnL>
                      <a:noFill/>
                    </a:lnL>
                    <a:lnR>
                      <a:noFill/>
                    </a:lnR>
                    <a:lnT>
                      <a:noFill/>
                    </a:lnT>
                    <a:lnB>
                      <a:noFill/>
                    </a:lnB>
                  </a:tcPr>
                </a:tc>
                <a:tc>
                  <a:txBody>
                    <a:bodyPr/>
                    <a:lstStyle/>
                    <a:p>
                      <a:pPr>
                        <a:defRPr sz="1100" b="0">
                          <a:solidFill>
                            <a:srgbClr val="000000"/>
                          </a:solidFill>
                          <a:latin typeface="Poppins"/>
                        </a:defRPr>
                      </a:pPr>
                      <a:r>
                        <a:t>                    4.6.2. Threat of substitutes</a:t>
                      </a:r>
                    </a:p>
                  </a:txBody>
                  <a:tcPr>
                    <a:noFill/>
                    <a:lnL>
                      <a:noFill/>
                    </a:lnL>
                    <a:lnR>
                      <a:noFill/>
                    </a:lnR>
                    <a:lnT>
                      <a:noFill/>
                    </a:lnT>
                    <a:lnB>
                      <a:noFill/>
                    </a:lnB>
                  </a:tcPr>
                </a:tc>
              </a:tr>
              <a:tr h="322729">
                <a:tc>
                  <a:txBody>
                    <a:bodyPr/>
                    <a:lstStyle/>
                    <a:p>
                      <a:pPr>
                        <a:defRPr sz="1100" b="0">
                          <a:solidFill>
                            <a:srgbClr val="000000"/>
                          </a:solidFill>
                          <a:latin typeface="Poppins"/>
                        </a:defRPr>
                      </a:pPr>
                      <a:r>
                        <a:t>          2.1. Research Process</a:t>
                      </a:r>
                    </a:p>
                  </a:txBody>
                  <a:tcPr>
                    <a:noFill/>
                    <a:lnL>
                      <a:noFill/>
                    </a:lnL>
                    <a:lnR>
                      <a:noFill/>
                    </a:lnR>
                    <a:lnT>
                      <a:noFill/>
                    </a:lnT>
                    <a:lnB>
                      <a:noFill/>
                    </a:lnB>
                  </a:tcPr>
                </a:tc>
                <a:tc>
                  <a:txBody>
                    <a:bodyPr/>
                    <a:lstStyle/>
                    <a:p>
                      <a:pPr>
                        <a:defRPr sz="1100" b="0">
                          <a:solidFill>
                            <a:srgbClr val="000000"/>
                          </a:solidFill>
                          <a:latin typeface="Poppins"/>
                        </a:defRPr>
                      </a:pPr>
                      <a:r>
                        <a:t>                    4.6.3. Bargaining power of buyers</a:t>
                      </a:r>
                    </a:p>
                  </a:txBody>
                  <a:tcPr>
                    <a:noFill/>
                    <a:lnL>
                      <a:noFill/>
                    </a:lnL>
                    <a:lnR>
                      <a:noFill/>
                    </a:lnR>
                    <a:lnT>
                      <a:noFill/>
                    </a:lnT>
                    <a:lnB>
                      <a:noFill/>
                    </a:lnB>
                  </a:tcPr>
                </a:tc>
              </a:tr>
              <a:tr h="322729">
                <a:tc>
                  <a:txBody>
                    <a:bodyPr/>
                    <a:lstStyle/>
                    <a:p>
                      <a:pPr>
                        <a:defRPr sz="1100" b="0">
                          <a:solidFill>
                            <a:srgbClr val="000000"/>
                          </a:solidFill>
                          <a:latin typeface="P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ppins"/>
                        </a:defRPr>
                      </a:pPr>
                      <a:r>
                        <a:t>                    4.6.4. Threat of new entrants</a:t>
                      </a:r>
                    </a:p>
                  </a:txBody>
                  <a:tcPr>
                    <a:noFill/>
                    <a:lnL>
                      <a:noFill/>
                    </a:lnL>
                    <a:lnR>
                      <a:noFill/>
                    </a:lnR>
                    <a:lnT>
                      <a:noFill/>
                    </a:lnT>
                    <a:lnB>
                      <a:noFill/>
                    </a:lnB>
                  </a:tcPr>
                </a:tc>
              </a:tr>
              <a:tr h="322729">
                <a:tc>
                  <a:txBody>
                    <a:bodyPr/>
                    <a:lstStyle/>
                    <a:p>
                      <a:pPr>
                        <a:defRPr sz="1100" b="0">
                          <a:solidFill>
                            <a:srgbClr val="000000"/>
                          </a:solidFill>
                          <a:latin typeface="P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ppins"/>
                        </a:defRPr>
                      </a:pPr>
                      <a:r>
                        <a:t>                    4.6.5. Bargaining power of suppliers</a:t>
                      </a:r>
                    </a:p>
                  </a:txBody>
                  <a:tcPr>
                    <a:noFill/>
                    <a:lnL>
                      <a:noFill/>
                    </a:lnL>
                    <a:lnR>
                      <a:noFill/>
                    </a:lnR>
                    <a:lnT>
                      <a:noFill/>
                    </a:lnT>
                    <a:lnB>
                      <a:noFill/>
                    </a:lnB>
                  </a:tcPr>
                </a:tc>
              </a:tr>
              <a:tr h="322729">
                <a:tc>
                  <a:txBody>
                    <a:bodyPr/>
                    <a:lstStyle/>
                    <a:p>
                      <a:pPr>
                        <a:defRPr sz="1100" b="0">
                          <a:solidFill>
                            <a:srgbClr val="000000"/>
                          </a:solidFill>
                          <a:latin typeface="Poppins"/>
                        </a:defRPr>
                      </a:pPr>
                      <a:r>
                        <a:t>          2.4. Market Assumptions &amp; Limitations</a:t>
                      </a:r>
                    </a:p>
                  </a:txBody>
                  <a:tcPr>
                    <a:noFill/>
                    <a:lnL>
                      <a:noFill/>
                    </a:lnL>
                    <a:lnR>
                      <a:noFill/>
                    </a:lnR>
                    <a:lnT>
                      <a:noFill/>
                    </a:lnT>
                    <a:lnB>
                      <a:noFill/>
                    </a:lnB>
                  </a:tcPr>
                </a:tc>
                <a:tc>
                  <a:txBody>
                    <a:bodyPr/>
                    <a:lstStyle/>
                    <a:p>
                      <a:pPr>
                        <a:defRPr sz="1100" b="1">
                          <a:solidFill>
                            <a:srgbClr val="7030A0"/>
                          </a:solidFill>
                          <a:latin typeface="Poppins"/>
                        </a:defRPr>
                      </a:pPr>
                      <a:r>
                        <a:t>5. Key Market Insights</a:t>
                      </a:r>
                    </a:p>
                  </a:txBody>
                  <a:tcPr>
                    <a:noFill/>
                    <a:lnL>
                      <a:noFill/>
                    </a:lnL>
                    <a:lnR>
                      <a:noFill/>
                    </a:lnR>
                    <a:lnT>
                      <a:noFill/>
                    </a:lnT>
                    <a:lnB>
                      <a:noFill/>
                    </a:lnB>
                  </a:tcPr>
                </a:tc>
              </a:tr>
              <a:tr h="322729">
                <a:tc>
                  <a:txBody>
                    <a:bodyPr/>
                    <a:lstStyle/>
                    <a:p>
                      <a:pPr>
                        <a:defRPr sz="1100" b="1">
                          <a:solidFill>
                            <a:srgbClr val="7030A0"/>
                          </a:solidFill>
                          <a:latin typeface="Poppins"/>
                        </a:defRPr>
                      </a:pPr>
                      <a:r>
                        <a:t>3. Executive Summary</a:t>
                      </a:r>
                    </a:p>
                  </a:txBody>
                  <a:tcPr>
                    <a:noFill/>
                    <a:lnL>
                      <a:noFill/>
                    </a:lnL>
                    <a:lnR>
                      <a:noFill/>
                    </a:lnR>
                    <a:lnT>
                      <a:noFill/>
                    </a:lnT>
                    <a:lnB>
                      <a:noFill/>
                    </a:lnB>
                  </a:tcPr>
                </a:tc>
                <a:tc>
                  <a:txBody>
                    <a:bodyPr/>
                    <a:lstStyle/>
                    <a:p>
                      <a:pPr>
                        <a:defRPr sz="1100" b="0">
                          <a:solidFill>
                            <a:srgbClr val="000000"/>
                          </a:solidFill>
                          <a:latin typeface="Poppins"/>
                        </a:defRPr>
                      </a:pPr>
                      <a:r>
                        <a:t>          5.1. Key Success Factors</a:t>
                      </a:r>
                    </a:p>
                  </a:txBody>
                  <a:tcPr>
                    <a:noFill/>
                    <a:lnL>
                      <a:noFill/>
                    </a:lnL>
                    <a:lnR>
                      <a:noFill/>
                    </a:lnR>
                    <a:lnT>
                      <a:noFill/>
                    </a:lnT>
                    <a:lnB>
                      <a:noFill/>
                    </a:lnB>
                  </a:tcPr>
                </a:tc>
              </a:tr>
              <a:tr h="322729">
                <a:tc>
                  <a:txBody>
                    <a:bodyPr/>
                    <a:lstStyle/>
                    <a:p>
                      <a:pPr>
                        <a:defRPr sz="1100" b="0">
                          <a:solidFill>
                            <a:srgbClr val="000000"/>
                          </a:solidFill>
                          <a:latin typeface="Poppins"/>
                        </a:defRPr>
                      </a:pPr>
                      <a:r>
                        <a:t>          3.1. Global Market Outlook</a:t>
                      </a:r>
                    </a:p>
                  </a:txBody>
                  <a:tcPr>
                    <a:noFill/>
                    <a:lnL>
                      <a:noFill/>
                    </a:lnL>
                    <a:lnR>
                      <a:noFill/>
                    </a:lnR>
                    <a:lnT>
                      <a:noFill/>
                    </a:lnT>
                    <a:lnB>
                      <a:noFill/>
                    </a:lnB>
                  </a:tcPr>
                </a:tc>
                <a:tc>
                  <a:txBody>
                    <a:bodyPr/>
                    <a:lstStyle/>
                    <a:p>
                      <a:pPr>
                        <a:defRPr sz="1100" b="0">
                          <a:solidFill>
                            <a:srgbClr val="000000"/>
                          </a:solidFill>
                          <a:latin typeface="Poppins"/>
                        </a:defRPr>
                      </a:pPr>
                      <a:r>
                        <a:t>          5.2. Market Impacting Factors</a:t>
                      </a:r>
                    </a:p>
                  </a:txBody>
                  <a:tcPr>
                    <a:noFill/>
                    <a:lnL>
                      <a:noFill/>
                    </a:lnL>
                    <a:lnR>
                      <a:noFill/>
                    </a:lnR>
                    <a:lnT>
                      <a:noFill/>
                    </a:lnT>
                    <a:lnB>
                      <a:noFill/>
                    </a:lnB>
                  </a:tcPr>
                </a:tc>
              </a:tr>
              <a:tr h="322729">
                <a:tc>
                  <a:txBody>
                    <a:bodyPr/>
                    <a:lstStyle/>
                    <a:p>
                      <a:pPr>
                        <a:defRPr sz="1100" b="0">
                          <a:solidFill>
                            <a:srgbClr val="000000"/>
                          </a:solidFill>
                          <a:latin typeface="Poppins"/>
                        </a:defRPr>
                      </a:pPr>
                      <a:r>
                        <a:t>          3.2. Key Market Highlights</a:t>
                      </a:r>
                    </a:p>
                  </a:txBody>
                  <a:tcPr>
                    <a:noFill/>
                    <a:lnL>
                      <a:noFill/>
                    </a:lnL>
                    <a:lnR>
                      <a:noFill/>
                    </a:lnR>
                    <a:lnT>
                      <a:noFill/>
                    </a:lnT>
                    <a:lnB>
                      <a:noFill/>
                    </a:lnB>
                  </a:tcPr>
                </a:tc>
                <a:tc>
                  <a:txBody>
                    <a:bodyPr/>
                    <a:lstStyle/>
                    <a:p>
                      <a:pPr>
                        <a:defRPr sz="1100" b="0">
                          <a:solidFill>
                            <a:srgbClr val="000000"/>
                          </a:solidFill>
                          <a:latin typeface="Poppins"/>
                        </a:defRPr>
                      </a:pPr>
                      <a:r>
                        <a:t>          5.3. Top Investment Pockets</a:t>
                      </a:r>
                    </a:p>
                  </a:txBody>
                  <a:tcPr>
                    <a:noFill/>
                    <a:lnL>
                      <a:noFill/>
                    </a:lnL>
                    <a:lnR>
                      <a:noFill/>
                    </a:lnR>
                    <a:lnT>
                      <a:noFill/>
                    </a:lnT>
                    <a:lnB>
                      <a:noFill/>
                    </a:lnB>
                  </a:tcPr>
                </a:tc>
              </a:tr>
              <a:tr h="322729">
                <a:tc>
                  <a:txBody>
                    <a:bodyPr/>
                    <a:lstStyle/>
                    <a:p>
                      <a:pPr>
                        <a:defRPr sz="1100" b="0">
                          <a:solidFill>
                            <a:srgbClr val="000000"/>
                          </a:solidFill>
                          <a:latin typeface="Poppins"/>
                        </a:defRPr>
                      </a:pPr>
                      <a:r>
                        <a:t>          3.3. Segmental Overview</a:t>
                      </a:r>
                    </a:p>
                  </a:txBody>
                  <a:tcPr>
                    <a:noFill/>
                    <a:lnL>
                      <a:noFill/>
                    </a:lnL>
                    <a:lnR>
                      <a:noFill/>
                    </a:lnR>
                    <a:lnT>
                      <a:noFill/>
                    </a:lnT>
                    <a:lnB>
                      <a:noFill/>
                    </a:lnB>
                  </a:tcPr>
                </a:tc>
                <a:tc>
                  <a:txBody>
                    <a:bodyPr/>
                    <a:lstStyle/>
                    <a:p>
                      <a:pPr>
                        <a:defRPr sz="1100" b="0">
                          <a:solidFill>
                            <a:srgbClr val="000000"/>
                          </a:solidFill>
                          <a:latin typeface="Poppins"/>
                        </a:defRPr>
                      </a:pPr>
                      <a:r>
                        <a:t>          5.4. Market Attractiveness Index, 2024</a:t>
                      </a:r>
                    </a:p>
                  </a:txBody>
                  <a:tcPr>
                    <a:noFill/>
                    <a:lnL>
                      <a:noFill/>
                    </a:lnL>
                    <a:lnR>
                      <a:noFill/>
                    </a:lnR>
                    <a:lnT>
                      <a:noFill/>
                    </a:lnT>
                    <a:lnB>
                      <a:noFill/>
                    </a:lnB>
                  </a:tcPr>
                </a:tc>
              </a:tr>
              <a:tr h="322729">
                <a:tc>
                  <a:txBody>
                    <a:bodyPr/>
                    <a:lstStyle/>
                    <a:p>
                      <a:pPr>
                        <a:defRPr sz="1100" b="1">
                          <a:solidFill>
                            <a:srgbClr val="7030A0"/>
                          </a:solidFill>
                          <a:latin typeface="P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ppins"/>
                        </a:defRPr>
                      </a:pPr>
                      <a:r>
                        <a:t>          5.5. Market Ecosystem</a:t>
                      </a:r>
                    </a:p>
                  </a:txBody>
                  <a:tcPr>
                    <a:noFill/>
                    <a:lnL>
                      <a:noFill/>
                    </a:lnL>
                    <a:lnR>
                      <a:noFill/>
                    </a:lnR>
                    <a:lnT>
                      <a:noFill/>
                    </a:lnT>
                    <a:lnB>
                      <a:noFill/>
                    </a:lnB>
                  </a:tcPr>
                </a:tc>
              </a:tr>
              <a:tr h="322729">
                <a:tc>
                  <a:txBody>
                    <a:bodyPr/>
                    <a:lstStyle/>
                    <a:p>
                      <a:pPr>
                        <a:defRPr sz="1100" b="0">
                          <a:solidFill>
                            <a:srgbClr val="000000"/>
                          </a:solidFill>
                          <a:latin typeface="P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ppins"/>
                        </a:defRPr>
                      </a:pPr>
                      <a:r>
                        <a:t>          5.6. PESTEL Analysis</a:t>
                      </a:r>
                    </a:p>
                  </a:txBody>
                  <a:tcPr>
                    <a:noFill/>
                    <a:lnL>
                      <a:noFill/>
                    </a:lnL>
                    <a:lnR>
                      <a:noFill/>
                    </a:lnR>
                    <a:lnT>
                      <a:noFill/>
                    </a:lnT>
                    <a:lnB>
                      <a:noFill/>
                    </a:lnB>
                  </a:tcPr>
                </a:tc>
              </a:tr>
              <a:tr h="322729">
                <a:tc>
                  <a:txBody>
                    <a:bodyPr/>
                    <a:lstStyle/>
                    <a:p>
                      <a:pPr>
                        <a:defRPr sz="1100" b="0">
                          <a:solidFill>
                            <a:srgbClr val="000000"/>
                          </a:solidFill>
                          <a:latin typeface="Poppins"/>
                        </a:defRPr>
                      </a:pPr>
                      <a:r>
                        <a:t>          4.2. Drivers &amp; Opportunities</a:t>
                      </a:r>
                    </a:p>
                  </a:txBody>
                  <a:tcPr>
                    <a:noFill/>
                    <a:lnL>
                      <a:noFill/>
                    </a:lnL>
                    <a:lnR>
                      <a:noFill/>
                    </a:lnR>
                    <a:lnT>
                      <a:noFill/>
                    </a:lnT>
                    <a:lnB>
                      <a:noFill/>
                    </a:lnB>
                  </a:tcPr>
                </a:tc>
                <a:tc>
                  <a:txBody>
                    <a:bodyPr/>
                    <a:lstStyle/>
                    <a:p>
                      <a:pPr>
                        <a:defRPr sz="1100" b="0">
                          <a:solidFill>
                            <a:srgbClr val="000000"/>
                          </a:solidFill>
                          <a:latin typeface="Poppins"/>
                        </a:defRPr>
                      </a:pPr>
                      <a:r>
                        <a:t>          5.7. Pricing Analysis</a:t>
                      </a:r>
                    </a:p>
                  </a:txBody>
                  <a:tcPr>
                    <a:noFill/>
                    <a:lnL>
                      <a:noFill/>
                    </a:lnL>
                    <a:lnR>
                      <a:noFill/>
                    </a:lnR>
                    <a:lnT>
                      <a:noFill/>
                    </a:lnT>
                    <a:lnB>
                      <a:noFill/>
                    </a:lnB>
                  </a:tcPr>
                </a:tc>
              </a:tr>
              <a:tr h="322729">
                <a:tc>
                  <a:txBody>
                    <a:bodyPr/>
                    <a:lstStyle/>
                    <a:p>
                      <a:pPr>
                        <a:defRPr sz="1100" b="0">
                          <a:solidFill>
                            <a:srgbClr val="000000"/>
                          </a:solidFill>
                          <a:latin typeface="P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ppins"/>
                        </a:defRPr>
                      </a:pPr>
                      <a:r>
                        <a:t>          5.8. Regulatory Landscape</a:t>
                      </a:r>
                    </a:p>
                  </a:txBody>
                  <a:tcPr>
                    <a:noFill/>
                    <a:lnL>
                      <a:noFill/>
                    </a:lnL>
                    <a:lnR>
                      <a:noFill/>
                    </a:lnR>
                    <a:lnT>
                      <a:noFill/>
                    </a:lnT>
                    <a:lnB>
                      <a:noFill/>
                    </a:lnB>
                  </a:tcPr>
                </a:tc>
              </a:tr>
              <a:tr h="322736">
                <a:tc>
                  <a:txBody>
                    <a:bodyPr/>
                    <a:lstStyle/>
                    <a:p>
                      <a:pPr>
                        <a:defRPr sz="1100" b="0">
                          <a:solidFill>
                            <a:srgbClr val="000000"/>
                          </a:solidFill>
                          <a:latin typeface="Poppins"/>
                        </a:defRPr>
                      </a:pPr>
                      <a:r>
                        <a:t>          4.4. Supply Side Trends</a:t>
                      </a:r>
                    </a:p>
                  </a:txBody>
                  <a:tcPr>
                    <a:noFill/>
                    <a:lnL>
                      <a:noFill/>
                    </a:lnL>
                    <a:lnR>
                      <a:noFill/>
                    </a:lnR>
                    <a:lnT>
                      <a:noFill/>
                    </a:lnT>
                    <a:lnB>
                      <a:noFill/>
                    </a:lnB>
                  </a:tcPr>
                </a:tc>
                <a:tc>
                  <a:txBody>
                    <a:bodyPr/>
                    <a:lstStyle/>
                    <a:p>
                      <a:pPr>
                        <a:defRPr sz="1100" b="1">
                          <a:solidFill>
                            <a:srgbClr val="7030A0"/>
                          </a:solidFill>
                          <a:latin typeface="Poppins"/>
                        </a:defRPr>
                      </a:pPr>
                      <a:r>
                        <a:t>6. Global Toy Market Size by Component (2019-2032)</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6.1. Hardware</a:t>
                      </a:r>
                    </a:p>
                  </a:txBody>
                  <a:tcPr>
                    <a:noFill/>
                    <a:lnL>
                      <a:noFill/>
                    </a:lnL>
                    <a:lnR>
                      <a:noFill/>
                    </a:lnR>
                    <a:lnT>
                      <a:noFill/>
                    </a:lnT>
                    <a:lnB>
                      <a:noFill/>
                    </a:lnB>
                  </a:tcPr>
                </a:tc>
                <a:tc>
                  <a:txBody>
                    <a:bodyPr/>
                    <a:lstStyle/>
                    <a:p>
                      <a:pPr>
                        <a:defRPr sz="1100" b="1">
                          <a:solidFill>
                            <a:srgbClr val="7030A0"/>
                          </a:solidFill>
                          <a:latin typeface="Poppins"/>
                        </a:defRPr>
                      </a:pPr>
                      <a:r>
                        <a:t>8. Global Toy Market Size by System (2019-2032)</a:t>
                      </a:r>
                    </a:p>
                  </a:txBody>
                  <a:tcPr>
                    <a:noFill/>
                    <a:lnL>
                      <a:noFill/>
                    </a:lnL>
                    <a:lnR>
                      <a:noFill/>
                    </a:lnR>
                    <a:lnT>
                      <a:noFill/>
                    </a:lnT>
                    <a:lnB>
                      <a:noFill/>
                    </a:lnB>
                  </a:tcPr>
                </a:tc>
              </a:tr>
              <a:tr h="322729">
                <a:tc>
                  <a:txBody>
                    <a:bodyPr/>
                    <a:lstStyle/>
                    <a:p>
                      <a:pPr>
                        <a:defRPr sz="1100" b="0">
                          <a:solidFill>
                            <a:srgbClr val="000000"/>
                          </a:solidFill>
                          <a:latin typeface="Poppins"/>
                        </a:defRPr>
                      </a:pPr>
                      <a:r>
                        <a:t>                    6.1.1. AC/DC Converters</a:t>
                      </a:r>
                    </a:p>
                  </a:txBody>
                  <a:tcPr>
                    <a:noFill/>
                    <a:lnL>
                      <a:noFill/>
                    </a:lnL>
                    <a:lnR>
                      <a:noFill/>
                    </a:lnR>
                    <a:lnT>
                      <a:noFill/>
                    </a:lnT>
                    <a:lnB>
                      <a:noFill/>
                    </a:lnB>
                  </a:tcPr>
                </a:tc>
                <a:tc>
                  <a:txBody>
                    <a:bodyPr/>
                    <a:lstStyle/>
                    <a:p>
                      <a:pPr>
                        <a:defRPr sz="1100" b="0">
                          <a:solidFill>
                            <a:srgbClr val="000000"/>
                          </a:solidFill>
                          <a:latin typeface="Poppins"/>
                        </a:defRPr>
                      </a:pPr>
                      <a:r>
                        <a:t>          8.1. Integrated Power Supply</a:t>
                      </a:r>
                    </a:p>
                  </a:txBody>
                  <a:tcPr>
                    <a:noFill/>
                    <a:lnL>
                      <a:noFill/>
                    </a:lnL>
                    <a:lnR>
                      <a:noFill/>
                    </a:lnR>
                    <a:lnT>
                      <a:noFill/>
                    </a:lnT>
                    <a:lnB>
                      <a:noFill/>
                    </a:lnB>
                  </a:tcPr>
                </a:tc>
              </a:tr>
              <a:tr h="322729">
                <a:tc>
                  <a:txBody>
                    <a:bodyPr/>
                    <a:lstStyle/>
                    <a:p>
                      <a:pPr>
                        <a:defRPr sz="1100" b="0">
                          <a:solidFill>
                            <a:srgbClr val="000000"/>
                          </a:solidFill>
                          <a:latin typeface="Poppins"/>
                        </a:defRPr>
                      </a:pPr>
                      <a:r>
                        <a:t>                    6.1.2. DC/AC Converters</a:t>
                      </a:r>
                    </a:p>
                  </a:txBody>
                  <a:tcPr>
                    <a:noFill/>
                    <a:lnL>
                      <a:noFill/>
                    </a:lnL>
                    <a:lnR>
                      <a:noFill/>
                    </a:lnR>
                    <a:lnT>
                      <a:noFill/>
                    </a:lnT>
                    <a:lnB>
                      <a:noFill/>
                    </a:lnB>
                  </a:tcPr>
                </a:tc>
                <a:tc>
                  <a:txBody>
                    <a:bodyPr/>
                    <a:lstStyle/>
                    <a:p>
                      <a:pPr>
                        <a:defRPr sz="1100" b="0">
                          <a:solidFill>
                            <a:srgbClr val="000000"/>
                          </a:solidFill>
                          <a:latin typeface="Poppins"/>
                        </a:defRPr>
                      </a:pPr>
                      <a:r>
                        <a:t>                    8.1.1. Synchronous</a:t>
                      </a:r>
                    </a:p>
                  </a:txBody>
                  <a:tcPr>
                    <a:noFill/>
                    <a:lnL>
                      <a:noFill/>
                    </a:lnL>
                    <a:lnR>
                      <a:noFill/>
                    </a:lnR>
                    <a:lnT>
                      <a:noFill/>
                    </a:lnT>
                    <a:lnB>
                      <a:noFill/>
                    </a:lnB>
                  </a:tcPr>
                </a:tc>
              </a:tr>
              <a:tr h="322729">
                <a:tc>
                  <a:txBody>
                    <a:bodyPr/>
                    <a:lstStyle/>
                    <a:p>
                      <a:pPr>
                        <a:defRPr sz="1100" b="0">
                          <a:solidFill>
                            <a:srgbClr val="000000"/>
                          </a:solidFill>
                          <a:latin typeface="Poppins"/>
                        </a:defRPr>
                      </a:pPr>
                      <a:r>
                        <a:t>                    6.1.3. DC/DC Converters</a:t>
                      </a:r>
                    </a:p>
                  </a:txBody>
                  <a:tcPr>
                    <a:noFill/>
                    <a:lnL>
                      <a:noFill/>
                    </a:lnL>
                    <a:lnR>
                      <a:noFill/>
                    </a:lnR>
                    <a:lnT>
                      <a:noFill/>
                    </a:lnT>
                    <a:lnB>
                      <a:noFill/>
                    </a:lnB>
                  </a:tcPr>
                </a:tc>
                <a:tc>
                  <a:txBody>
                    <a:bodyPr/>
                    <a:lstStyle/>
                    <a:p>
                      <a:pPr>
                        <a:defRPr sz="1100" b="0">
                          <a:solidFill>
                            <a:srgbClr val="000000"/>
                          </a:solidFill>
                          <a:latin typeface="Poppins"/>
                        </a:defRPr>
                      </a:pPr>
                      <a:r>
                        <a:t>                    8.1.2. Non-synchronous</a:t>
                      </a:r>
                    </a:p>
                  </a:txBody>
                  <a:tcPr>
                    <a:noFill/>
                    <a:lnL>
                      <a:noFill/>
                    </a:lnL>
                    <a:lnR>
                      <a:noFill/>
                    </a:lnR>
                    <a:lnT>
                      <a:noFill/>
                    </a:lnT>
                    <a:lnB>
                      <a:noFill/>
                    </a:lnB>
                  </a:tcPr>
                </a:tc>
              </a:tr>
              <a:tr h="322729">
                <a:tc>
                  <a:txBody>
                    <a:bodyPr/>
                    <a:lstStyle/>
                    <a:p>
                      <a:pPr>
                        <a:defRPr sz="1100" b="0">
                          <a:solidFill>
                            <a:srgbClr val="000000"/>
                          </a:solidFill>
                          <a:latin typeface="Poppins"/>
                        </a:defRPr>
                      </a:pPr>
                      <a:r>
                        <a:t>                    6.1.4. EMI Filters</a:t>
                      </a:r>
                    </a:p>
                  </a:txBody>
                  <a:tcPr>
                    <a:noFill/>
                    <a:lnL>
                      <a:noFill/>
                    </a:lnL>
                    <a:lnR>
                      <a:noFill/>
                    </a:lnR>
                    <a:lnT>
                      <a:noFill/>
                    </a:lnT>
                    <a:lnB>
                      <a:noFill/>
                    </a:lnB>
                  </a:tcPr>
                </a:tc>
                <a:tc>
                  <a:txBody>
                    <a:bodyPr/>
                    <a:lstStyle/>
                    <a:p>
                      <a:pPr>
                        <a:defRPr sz="1100" b="0">
                          <a:solidFill>
                            <a:srgbClr val="000000"/>
                          </a:solidFill>
                          <a:latin typeface="Poppins"/>
                        </a:defRPr>
                      </a:pPr>
                      <a:r>
                        <a:t>          8.2. Discrete Power Supply</a:t>
                      </a:r>
                    </a:p>
                  </a:txBody>
                  <a:tcPr>
                    <a:noFill/>
                    <a:lnL>
                      <a:noFill/>
                    </a:lnL>
                    <a:lnR>
                      <a:noFill/>
                    </a:lnR>
                    <a:lnT>
                      <a:noFill/>
                    </a:lnT>
                    <a:lnB>
                      <a:noFill/>
                    </a:lnB>
                  </a:tcPr>
                </a:tc>
              </a:tr>
              <a:tr h="322729">
                <a:tc>
                  <a:txBody>
                    <a:bodyPr/>
                    <a:lstStyle/>
                    <a:p>
                      <a:pPr>
                        <a:defRPr sz="1100" b="0">
                          <a:solidFill>
                            <a:srgbClr val="000000"/>
                          </a:solidFill>
                          <a:latin typeface="Poppins"/>
                        </a:defRPr>
                      </a:pPr>
                      <a:r>
                        <a:t>                    6.1.5. Batteries</a:t>
                      </a:r>
                    </a:p>
                  </a:txBody>
                  <a:tcPr>
                    <a:noFill/>
                    <a:lnL>
                      <a:noFill/>
                    </a:lnL>
                    <a:lnR>
                      <a:noFill/>
                    </a:lnR>
                    <a:lnT>
                      <a:noFill/>
                    </a:lnT>
                    <a:lnB>
                      <a:noFill/>
                    </a:lnB>
                  </a:tcPr>
                </a:tc>
                <a:tc>
                  <a:txBody>
                    <a:bodyPr/>
                    <a:lstStyle/>
                    <a:p>
                      <a:pPr>
                        <a:defRPr sz="1100" b="1">
                          <a:solidFill>
                            <a:srgbClr val="7030A0"/>
                          </a:solidFill>
                          <a:latin typeface="Poppins"/>
                        </a:defRPr>
                      </a:pPr>
                      <a:r>
                        <a:t>9. Global Toy Market Size by Type (2019-2032)</a:t>
                      </a:r>
                    </a:p>
                  </a:txBody>
                  <a:tcPr>
                    <a:noFill/>
                    <a:lnL>
                      <a:noFill/>
                    </a:lnL>
                    <a:lnR>
                      <a:noFill/>
                    </a:lnR>
                    <a:lnT>
                      <a:noFill/>
                    </a:lnT>
                    <a:lnB>
                      <a:noFill/>
                    </a:lnB>
                  </a:tcPr>
                </a:tc>
              </a:tr>
              <a:tr h="322729">
                <a:tc>
                  <a:txBody>
                    <a:bodyPr/>
                    <a:lstStyle/>
                    <a:p>
                      <a:pPr>
                        <a:defRPr sz="1100" b="0">
                          <a:solidFill>
                            <a:srgbClr val="000000"/>
                          </a:solidFill>
                          <a:latin typeface="Poppins"/>
                        </a:defRPr>
                      </a:pPr>
                      <a:r>
                        <a:t>                              6.1.5.1. Lithium-ion Batteries</a:t>
                      </a:r>
                    </a:p>
                  </a:txBody>
                  <a:tcPr>
                    <a:noFill/>
                    <a:lnL>
                      <a:noFill/>
                    </a:lnL>
                    <a:lnR>
                      <a:noFill/>
                    </a:lnR>
                    <a:lnT>
                      <a:noFill/>
                    </a:lnT>
                    <a:lnB>
                      <a:noFill/>
                    </a:lnB>
                  </a:tcPr>
                </a:tc>
                <a:tc>
                  <a:txBody>
                    <a:bodyPr/>
                    <a:lstStyle/>
                    <a:p>
                      <a:pPr>
                        <a:defRPr sz="1100" b="0">
                          <a:solidFill>
                            <a:srgbClr val="000000"/>
                          </a:solidFill>
                          <a:latin typeface="Poppins"/>
                        </a:defRPr>
                      </a:pPr>
                      <a:r>
                        <a:t>          9.1. Programmable Power Supplies</a:t>
                      </a:r>
                    </a:p>
                  </a:txBody>
                  <a:tcPr>
                    <a:noFill/>
                    <a:lnL>
                      <a:noFill/>
                    </a:lnL>
                    <a:lnR>
                      <a:noFill/>
                    </a:lnR>
                    <a:lnT>
                      <a:noFill/>
                    </a:lnT>
                    <a:lnB>
                      <a:noFill/>
                    </a:lnB>
                  </a:tcPr>
                </a:tc>
              </a:tr>
              <a:tr h="322729">
                <a:tc>
                  <a:txBody>
                    <a:bodyPr/>
                    <a:lstStyle/>
                    <a:p>
                      <a:pPr>
                        <a:defRPr sz="1100" b="0">
                          <a:solidFill>
                            <a:srgbClr val="000000"/>
                          </a:solidFill>
                          <a:latin typeface="Poppins"/>
                        </a:defRPr>
                      </a:pPr>
                      <a:r>
                        <a:t>                              6.1.5.2. Lithium-sulfur Batteries</a:t>
                      </a:r>
                    </a:p>
                  </a:txBody>
                  <a:tcPr>
                    <a:noFill/>
                    <a:lnL>
                      <a:noFill/>
                    </a:lnL>
                    <a:lnR>
                      <a:noFill/>
                    </a:lnR>
                    <a:lnT>
                      <a:noFill/>
                    </a:lnT>
                    <a:lnB>
                      <a:noFill/>
                    </a:lnB>
                  </a:tcPr>
                </a:tc>
                <a:tc>
                  <a:txBody>
                    <a:bodyPr/>
                    <a:lstStyle/>
                    <a:p>
                      <a:pPr>
                        <a:defRPr sz="1100" b="0">
                          <a:solidFill>
                            <a:srgbClr val="000000"/>
                          </a:solidFill>
                          <a:latin typeface="Poppins"/>
                        </a:defRPr>
                      </a:pPr>
                      <a:r>
                        <a:t>          9.2. Non-Programmable Power Supplies</a:t>
                      </a:r>
                    </a:p>
                  </a:txBody>
                  <a:tcPr>
                    <a:noFill/>
                    <a:lnL>
                      <a:noFill/>
                    </a:lnL>
                    <a:lnR>
                      <a:noFill/>
                    </a:lnR>
                    <a:lnT>
                      <a:noFill/>
                    </a:lnT>
                    <a:lnB>
                      <a:noFill/>
                    </a:lnB>
                  </a:tcPr>
                </a:tc>
              </a:tr>
              <a:tr h="322729">
                <a:tc>
                  <a:txBody>
                    <a:bodyPr/>
                    <a:lstStyle/>
                    <a:p>
                      <a:pPr>
                        <a:defRPr sz="1100" b="0">
                          <a:solidFill>
                            <a:srgbClr val="000000"/>
                          </a:solidFill>
                          <a:latin typeface="Poppins"/>
                        </a:defRPr>
                      </a:pPr>
                      <a:r>
                        <a:t>                              6.1.5.3. Solid-state Batteries</a:t>
                      </a:r>
                    </a:p>
                  </a:txBody>
                  <a:tcPr>
                    <a:noFill/>
                    <a:lnL>
                      <a:noFill/>
                    </a:lnL>
                    <a:lnR>
                      <a:noFill/>
                    </a:lnR>
                    <a:lnT>
                      <a:noFill/>
                    </a:lnT>
                    <a:lnB>
                      <a:noFill/>
                    </a:lnB>
                  </a:tcPr>
                </a:tc>
                <a:tc>
                  <a:txBody>
                    <a:bodyPr/>
                    <a:lstStyle/>
                    <a:p>
                      <a:pPr>
                        <a:defRPr sz="1100" b="1">
                          <a:solidFill>
                            <a:srgbClr val="7030A0"/>
                          </a:solidFill>
                          <a:latin typeface="Poppins"/>
                        </a:defRPr>
                      </a:pPr>
                      <a:r>
                        <a:t>10. Global Toy Market Size by Wattage (2019-2032)</a:t>
                      </a:r>
                    </a:p>
                  </a:txBody>
                  <a:tcPr>
                    <a:noFill/>
                    <a:lnL>
                      <a:noFill/>
                    </a:lnL>
                    <a:lnR>
                      <a:noFill/>
                    </a:lnR>
                    <a:lnT>
                      <a:noFill/>
                    </a:lnT>
                    <a:lnB>
                      <a:noFill/>
                    </a:lnB>
                  </a:tcPr>
                </a:tc>
              </a:tr>
              <a:tr h="322729">
                <a:tc>
                  <a:txBody>
                    <a:bodyPr/>
                    <a:lstStyle/>
                    <a:p>
                      <a:pPr>
                        <a:defRPr sz="1100" b="0">
                          <a:solidFill>
                            <a:srgbClr val="000000"/>
                          </a:solidFill>
                          <a:latin typeface="Poppins"/>
                        </a:defRPr>
                      </a:pPr>
                      <a:r>
                        <a:t>                              6.1.5.4. Flow Batteries</a:t>
                      </a:r>
                    </a:p>
                  </a:txBody>
                  <a:tcPr>
                    <a:noFill/>
                    <a:lnL>
                      <a:noFill/>
                    </a:lnL>
                    <a:lnR>
                      <a:noFill/>
                    </a:lnR>
                    <a:lnT>
                      <a:noFill/>
                    </a:lnT>
                    <a:lnB>
                      <a:noFill/>
                    </a:lnB>
                  </a:tcPr>
                </a:tc>
                <a:tc>
                  <a:txBody>
                    <a:bodyPr/>
                    <a:lstStyle/>
                    <a:p>
                      <a:pPr>
                        <a:defRPr sz="1100" b="0">
                          <a:solidFill>
                            <a:srgbClr val="000000"/>
                          </a:solidFill>
                          <a:latin typeface="Poppins"/>
                        </a:defRPr>
                      </a:pPr>
                      <a:r>
                        <a:t>          10.1. Below 1,000 W</a:t>
                      </a:r>
                    </a:p>
                  </a:txBody>
                  <a:tcPr>
                    <a:noFill/>
                    <a:lnL>
                      <a:noFill/>
                    </a:lnL>
                    <a:lnR>
                      <a:noFill/>
                    </a:lnR>
                    <a:lnT>
                      <a:noFill/>
                    </a:lnT>
                    <a:lnB>
                      <a:noFill/>
                    </a:lnB>
                  </a:tcPr>
                </a:tc>
              </a:tr>
              <a:tr h="322729">
                <a:tc>
                  <a:txBody>
                    <a:bodyPr/>
                    <a:lstStyle/>
                    <a:p>
                      <a:pPr>
                        <a:defRPr sz="1100" b="0">
                          <a:solidFill>
                            <a:srgbClr val="000000"/>
                          </a:solidFill>
                          <a:latin typeface="Poppins"/>
                        </a:defRPr>
                      </a:pPr>
                      <a:r>
                        <a:t>                              6.1.5.5. Other Battery Types</a:t>
                      </a:r>
                    </a:p>
                  </a:txBody>
                  <a:tcPr>
                    <a:noFill/>
                    <a:lnL>
                      <a:noFill/>
                    </a:lnL>
                    <a:lnR>
                      <a:noFill/>
                    </a:lnR>
                    <a:lnT>
                      <a:noFill/>
                    </a:lnT>
                    <a:lnB>
                      <a:noFill/>
                    </a:lnB>
                  </a:tcPr>
                </a:tc>
                <a:tc>
                  <a:txBody>
                    <a:bodyPr/>
                    <a:lstStyle/>
                    <a:p>
                      <a:pPr>
                        <a:defRPr sz="1100" b="0">
                          <a:solidFill>
                            <a:srgbClr val="000000"/>
                          </a:solidFill>
                          <a:latin typeface="Poppins"/>
                        </a:defRPr>
                      </a:pPr>
                      <a:r>
                        <a:t>          10.2. 1,001 W-5,000 W</a:t>
                      </a:r>
                    </a:p>
                  </a:txBody>
                  <a:tcPr>
                    <a:noFill/>
                    <a:lnL>
                      <a:noFill/>
                    </a:lnL>
                    <a:lnR>
                      <a:noFill/>
                    </a:lnR>
                    <a:lnT>
                      <a:noFill/>
                    </a:lnT>
                    <a:lnB>
                      <a:noFill/>
                    </a:lnB>
                  </a:tcPr>
                </a:tc>
              </a:tr>
              <a:tr h="322729">
                <a:tc>
                  <a:txBody>
                    <a:bodyPr/>
                    <a:lstStyle/>
                    <a:p>
                      <a:pPr>
                        <a:defRPr sz="1100" b="0">
                          <a:solidFill>
                            <a:srgbClr val="000000"/>
                          </a:solidFill>
                          <a:latin typeface="Poppins"/>
                        </a:defRPr>
                      </a:pPr>
                      <a:r>
                        <a:t>                    6.1.6. Others</a:t>
                      </a:r>
                    </a:p>
                  </a:txBody>
                  <a:tcPr>
                    <a:noFill/>
                    <a:lnL>
                      <a:noFill/>
                    </a:lnL>
                    <a:lnR>
                      <a:noFill/>
                    </a:lnR>
                    <a:lnT>
                      <a:noFill/>
                    </a:lnT>
                    <a:lnB>
                      <a:noFill/>
                    </a:lnB>
                  </a:tcPr>
                </a:tc>
                <a:tc>
                  <a:txBody>
                    <a:bodyPr/>
                    <a:lstStyle/>
                    <a:p>
                      <a:pPr>
                        <a:defRPr sz="1100" b="0">
                          <a:solidFill>
                            <a:srgbClr val="000000"/>
                          </a:solidFill>
                          <a:latin typeface="Poppins"/>
                        </a:defRPr>
                      </a:pPr>
                      <a:r>
                        <a:t>          10.3. 5,001 W-10,000 W</a:t>
                      </a:r>
                    </a:p>
                  </a:txBody>
                  <a:tcPr>
                    <a:noFill/>
                    <a:lnL>
                      <a:noFill/>
                    </a:lnL>
                    <a:lnR>
                      <a:noFill/>
                    </a:lnR>
                    <a:lnT>
                      <a:noFill/>
                    </a:lnT>
                    <a:lnB>
                      <a:noFill/>
                    </a:lnB>
                  </a:tcPr>
                </a:tc>
              </a:tr>
              <a:tr h="322729">
                <a:tc>
                  <a:txBody>
                    <a:bodyPr/>
                    <a:lstStyle/>
                    <a:p>
                      <a:pPr>
                        <a:defRPr sz="1100" b="0">
                          <a:solidFill>
                            <a:srgbClr val="000000"/>
                          </a:solidFill>
                          <a:latin typeface="Poppins"/>
                        </a:defRPr>
                      </a:pPr>
                      <a:r>
                        <a:t>          6.2. Software</a:t>
                      </a:r>
                    </a:p>
                  </a:txBody>
                  <a:tcPr>
                    <a:noFill/>
                    <a:lnL>
                      <a:noFill/>
                    </a:lnL>
                    <a:lnR>
                      <a:noFill/>
                    </a:lnR>
                    <a:lnT>
                      <a:noFill/>
                    </a:lnT>
                    <a:lnB>
                      <a:noFill/>
                    </a:lnB>
                  </a:tcPr>
                </a:tc>
                <a:tc>
                  <a:txBody>
                    <a:bodyPr/>
                    <a:lstStyle/>
                    <a:p>
                      <a:pPr>
                        <a:defRPr sz="1100" b="0">
                          <a:solidFill>
                            <a:srgbClr val="000000"/>
                          </a:solidFill>
                          <a:latin typeface="Poppins"/>
                        </a:defRPr>
                      </a:pPr>
                      <a:r>
                        <a:t>          10.4. Above 10,000 W</a:t>
                      </a:r>
                    </a:p>
                  </a:txBody>
                  <a:tcPr>
                    <a:noFill/>
                    <a:lnL>
                      <a:noFill/>
                    </a:lnL>
                    <a:lnR>
                      <a:noFill/>
                    </a:lnR>
                    <a:lnT>
                      <a:noFill/>
                    </a:lnT>
                    <a:lnB>
                      <a:noFill/>
                    </a:lnB>
                  </a:tcPr>
                </a:tc>
              </a:tr>
              <a:tr h="322729">
                <a:tc>
                  <a:txBody>
                    <a:bodyPr/>
                    <a:lstStyle/>
                    <a:p>
                      <a:pPr>
                        <a:defRPr sz="1100" b="1">
                          <a:solidFill>
                            <a:srgbClr val="7030A0"/>
                          </a:solidFill>
                          <a:latin typeface="Poppins"/>
                        </a:defRPr>
                      </a:pPr>
                      <a:r>
                        <a:t>7. Global Toy Market Size by Power Supply (2019-2032)</a:t>
                      </a:r>
                    </a:p>
                  </a:txBody>
                  <a:tcPr>
                    <a:noFill/>
                    <a:lnL>
                      <a:noFill/>
                    </a:lnL>
                    <a:lnR>
                      <a:noFill/>
                    </a:lnR>
                    <a:lnT>
                      <a:noFill/>
                    </a:lnT>
                    <a:lnB>
                      <a:noFill/>
                    </a:lnB>
                  </a:tcPr>
                </a:tc>
                <a:tc>
                  <a:txBody>
                    <a:bodyPr/>
                    <a:lstStyle/>
                    <a:p>
                      <a:pPr>
                        <a:defRPr sz="1100" b="1">
                          <a:solidFill>
                            <a:srgbClr val="7030A0"/>
                          </a:solidFill>
                          <a:latin typeface="Poppins"/>
                        </a:defRPr>
                      </a:pPr>
                      <a:r>
                        <a:t>11. Global Toy Market Size by End User (2019-2032)</a:t>
                      </a:r>
                    </a:p>
                  </a:txBody>
                  <a:tcPr>
                    <a:noFill/>
                    <a:lnL>
                      <a:noFill/>
                    </a:lnL>
                    <a:lnR>
                      <a:noFill/>
                    </a:lnR>
                    <a:lnT>
                      <a:noFill/>
                    </a:lnT>
                    <a:lnB>
                      <a:noFill/>
                    </a:lnB>
                  </a:tcPr>
                </a:tc>
              </a:tr>
              <a:tr h="322729">
                <a:tc>
                  <a:txBody>
                    <a:bodyPr/>
                    <a:lstStyle/>
                    <a:p>
                      <a:pPr>
                        <a:defRPr sz="1100" b="0">
                          <a:solidFill>
                            <a:srgbClr val="000000"/>
                          </a:solidFill>
                          <a:latin typeface="Poppins"/>
                        </a:defRPr>
                      </a:pPr>
                      <a:r>
                        <a:t>          7.1. Portable Power Packs</a:t>
                      </a:r>
                    </a:p>
                  </a:txBody>
                  <a:tcPr>
                    <a:noFill/>
                    <a:lnL>
                      <a:noFill/>
                    </a:lnL>
                    <a:lnR>
                      <a:noFill/>
                    </a:lnR>
                    <a:lnT>
                      <a:noFill/>
                    </a:lnT>
                    <a:lnB>
                      <a:noFill/>
                    </a:lnB>
                  </a:tcPr>
                </a:tc>
                <a:tc>
                  <a:txBody>
                    <a:bodyPr/>
                    <a:lstStyle/>
                    <a:p>
                      <a:pPr>
                        <a:defRPr sz="1100" b="0">
                          <a:solidFill>
                            <a:srgbClr val="000000"/>
                          </a:solidFill>
                          <a:latin typeface="Poppins"/>
                        </a:defRPr>
                      </a:pPr>
                      <a:r>
                        <a:t>          11.1. Ground Forces</a:t>
                      </a:r>
                    </a:p>
                  </a:txBody>
                  <a:tcPr>
                    <a:noFill/>
                    <a:lnL>
                      <a:noFill/>
                    </a:lnL>
                    <a:lnR>
                      <a:noFill/>
                    </a:lnR>
                    <a:lnT>
                      <a:noFill/>
                    </a:lnT>
                    <a:lnB>
                      <a:noFill/>
                    </a:lnB>
                  </a:tcPr>
                </a:tc>
              </a:tr>
              <a:tr h="322729">
                <a:tc>
                  <a:txBody>
                    <a:bodyPr/>
                    <a:lstStyle/>
                    <a:p>
                      <a:pPr>
                        <a:defRPr sz="1100" b="0">
                          <a:solidFill>
                            <a:srgbClr val="000000"/>
                          </a:solidFill>
                          <a:latin typeface="Poppins"/>
                        </a:defRPr>
                      </a:pPr>
                      <a:r>
                        <a:t>          7.2. Vehicle Power Systems</a:t>
                      </a:r>
                    </a:p>
                  </a:txBody>
                  <a:tcPr>
                    <a:noFill/>
                    <a:lnL>
                      <a:noFill/>
                    </a:lnL>
                    <a:lnR>
                      <a:noFill/>
                    </a:lnR>
                    <a:lnT>
                      <a:noFill/>
                    </a:lnT>
                    <a:lnB>
                      <a:noFill/>
                    </a:lnB>
                  </a:tcPr>
                </a:tc>
                <a:tc>
                  <a:txBody>
                    <a:bodyPr/>
                    <a:lstStyle/>
                    <a:p>
                      <a:pPr>
                        <a:defRPr sz="1100" b="0">
                          <a:solidFill>
                            <a:srgbClr val="000000"/>
                          </a:solidFill>
                          <a:latin typeface="Poppins"/>
                        </a:defRPr>
                      </a:pPr>
                      <a:r>
                        <a:t>          11.2. Aerospace</a:t>
                      </a:r>
                    </a:p>
                  </a:txBody>
                  <a:tcPr>
                    <a:noFill/>
                    <a:lnL>
                      <a:noFill/>
                    </a:lnL>
                    <a:lnR>
                      <a:noFill/>
                    </a:lnR>
                    <a:lnT>
                      <a:noFill/>
                    </a:lnT>
                    <a:lnB>
                      <a:noFill/>
                    </a:lnB>
                  </a:tcPr>
                </a:tc>
              </a:tr>
              <a:tr h="322736">
                <a:tc>
                  <a:txBody>
                    <a:bodyPr/>
                    <a:lstStyle/>
                    <a:p>
                      <a:pPr>
                        <a:defRPr sz="1100" b="0">
                          <a:solidFill>
                            <a:srgbClr val="000000"/>
                          </a:solidFill>
                          <a:latin typeface="Poppins"/>
                        </a:defRPr>
                      </a:pPr>
                      <a:r>
                        <a:t>          7.3. Stationary/Depot Power Units</a:t>
                      </a:r>
                    </a:p>
                  </a:txBody>
                  <a:tcPr>
                    <a:noFill/>
                    <a:lnL>
                      <a:noFill/>
                    </a:lnL>
                    <a:lnR>
                      <a:noFill/>
                    </a:lnR>
                    <a:lnT>
                      <a:noFill/>
                    </a:lnT>
                    <a:lnB>
                      <a:noFill/>
                    </a:lnB>
                  </a:tcPr>
                </a:tc>
                <a:tc>
                  <a:txBody>
                    <a:bodyPr/>
                    <a:lstStyle/>
                    <a:p>
                      <a:pPr>
                        <a:defRPr sz="1100" b="0">
                          <a:solidFill>
                            <a:srgbClr val="000000"/>
                          </a:solidFill>
                          <a:latin typeface="Poppins"/>
                        </a:defRPr>
                      </a:pPr>
                      <a:r>
                        <a:t>          11.3. Naval Forces</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1">
                          <a:solidFill>
                            <a:srgbClr val="7030A0"/>
                          </a:solidFill>
                          <a:latin typeface="Poppins"/>
                        </a:defRPr>
                      </a:pPr>
                      <a:r>
                        <a:t>12. Global Toy Market Size by Region (2019-2032)</a:t>
                      </a:r>
                    </a:p>
                  </a:txBody>
                  <a:tcPr>
                    <a:noFill/>
                    <a:lnL>
                      <a:noFill/>
                    </a:lnL>
                    <a:lnR>
                      <a:noFill/>
                    </a:lnR>
                    <a:lnT>
                      <a:noFill/>
                    </a:lnT>
                    <a:lnB>
                      <a:noFill/>
                    </a:lnB>
                  </a:tcPr>
                </a:tc>
                <a:tc>
                  <a:txBody>
                    <a:bodyPr/>
                    <a:lstStyle/>
                    <a:p>
                      <a:pPr>
                        <a:defRPr sz="1100" b="0">
                          <a:solidFill>
                            <a:srgbClr val="000000"/>
                          </a:solidFill>
                          <a:latin typeface="Poppins"/>
                        </a:defRPr>
                      </a:pPr>
                      <a:r>
                        <a:t>          12.4. Latin America (By Component, By Power Supply, By System, By Type, By Wattage, By End User)</a:t>
                      </a:r>
                    </a:p>
                  </a:txBody>
                  <a:tcPr>
                    <a:noFill/>
                    <a:lnL>
                      <a:noFill/>
                    </a:lnL>
                    <a:lnR>
                      <a:noFill/>
                    </a:lnR>
                    <a:lnT>
                      <a:noFill/>
                    </a:lnT>
                    <a:lnB>
                      <a:noFill/>
                    </a:lnB>
                  </a:tcPr>
                </a:tc>
              </a:tr>
              <a:tr h="322729">
                <a:tc>
                  <a:txBody>
                    <a:bodyPr/>
                    <a:lstStyle/>
                    <a:p>
                      <a:pPr>
                        <a:defRPr sz="1100" b="0">
                          <a:solidFill>
                            <a:srgbClr val="000000"/>
                          </a:solidFill>
                          <a:latin typeface="Poppins"/>
                        </a:defRPr>
                      </a:pPr>
                      <a:r>
                        <a:t>          12.1. North America (By Component, By Power Supply, By System, By Type, By Wattage, By End User)</a:t>
                      </a:r>
                    </a:p>
                  </a:txBody>
                  <a:tcPr>
                    <a:noFill/>
                    <a:lnL>
                      <a:noFill/>
                    </a:lnL>
                    <a:lnR>
                      <a:noFill/>
                    </a:lnR>
                    <a:lnT>
                      <a:noFill/>
                    </a:lnT>
                    <a:lnB>
                      <a:noFill/>
                    </a:lnB>
                  </a:tcPr>
                </a:tc>
                <a:tc>
                  <a:txBody>
                    <a:bodyPr/>
                    <a:lstStyle/>
                    <a:p>
                      <a:pPr>
                        <a:defRPr sz="1100" b="0">
                          <a:solidFill>
                            <a:srgbClr val="000000"/>
                          </a:solidFill>
                          <a:latin typeface="Poppins"/>
                        </a:defRPr>
                      </a:pPr>
                      <a:r>
                        <a:t>                    12.4.1. Brazil</a:t>
                      </a:r>
                    </a:p>
                  </a:txBody>
                  <a:tcPr>
                    <a:noFill/>
                    <a:lnL>
                      <a:noFill/>
                    </a:lnL>
                    <a:lnR>
                      <a:noFill/>
                    </a:lnR>
                    <a:lnT>
                      <a:noFill/>
                    </a:lnT>
                    <a:lnB>
                      <a:noFill/>
                    </a:lnB>
                  </a:tcPr>
                </a:tc>
              </a:tr>
              <a:tr h="322729">
                <a:tc>
                  <a:txBody>
                    <a:bodyPr/>
                    <a:lstStyle/>
                    <a:p>
                      <a:pPr>
                        <a:defRPr sz="1100" b="0">
                          <a:solidFill>
                            <a:srgbClr val="000000"/>
                          </a:solidFill>
                          <a:latin typeface="Poppins"/>
                        </a:defRPr>
                      </a:pPr>
                      <a:r>
                        <a:t>                    12.1.1. US</a:t>
                      </a:r>
                    </a:p>
                  </a:txBody>
                  <a:tcPr>
                    <a:noFill/>
                    <a:lnL>
                      <a:noFill/>
                    </a:lnL>
                    <a:lnR>
                      <a:noFill/>
                    </a:lnR>
                    <a:lnT>
                      <a:noFill/>
                    </a:lnT>
                    <a:lnB>
                      <a:noFill/>
                    </a:lnB>
                  </a:tcPr>
                </a:tc>
                <a:tc>
                  <a:txBody>
                    <a:bodyPr/>
                    <a:lstStyle/>
                    <a:p>
                      <a:pPr>
                        <a:defRPr sz="1100" b="0">
                          <a:solidFill>
                            <a:srgbClr val="000000"/>
                          </a:solidFill>
                          <a:latin typeface="Poppins"/>
                        </a:defRPr>
                      </a:pPr>
                      <a:r>
                        <a:t>                    12.4.2. Mexico</a:t>
                      </a:r>
                    </a:p>
                  </a:txBody>
                  <a:tcPr>
                    <a:noFill/>
                    <a:lnL>
                      <a:noFill/>
                    </a:lnL>
                    <a:lnR>
                      <a:noFill/>
                    </a:lnR>
                    <a:lnT>
                      <a:noFill/>
                    </a:lnT>
                    <a:lnB>
                      <a:noFill/>
                    </a:lnB>
                  </a:tcPr>
                </a:tc>
              </a:tr>
              <a:tr h="322729">
                <a:tc>
                  <a:txBody>
                    <a:bodyPr/>
                    <a:lstStyle/>
                    <a:p>
                      <a:pPr>
                        <a:defRPr sz="1100" b="0">
                          <a:solidFill>
                            <a:srgbClr val="000000"/>
                          </a:solidFill>
                          <a:latin typeface="Poppins"/>
                        </a:defRPr>
                      </a:pPr>
                      <a:r>
                        <a:t>                    12.1.2. Canada</a:t>
                      </a:r>
                    </a:p>
                  </a:txBody>
                  <a:tcPr>
                    <a:noFill/>
                    <a:lnL>
                      <a:noFill/>
                    </a:lnL>
                    <a:lnR>
                      <a:noFill/>
                    </a:lnR>
                    <a:lnT>
                      <a:noFill/>
                    </a:lnT>
                    <a:lnB>
                      <a:noFill/>
                    </a:lnB>
                  </a:tcPr>
                </a:tc>
                <a:tc>
                  <a:txBody>
                    <a:bodyPr/>
                    <a:lstStyle/>
                    <a:p>
                      <a:pPr>
                        <a:defRPr sz="1100" b="0">
                          <a:solidFill>
                            <a:srgbClr val="000000"/>
                          </a:solidFill>
                          <a:latin typeface="Poppins"/>
                        </a:defRPr>
                      </a:pPr>
                      <a:r>
                        <a:t>                    12.4.3. Rest of Latin America</a:t>
                      </a:r>
                    </a:p>
                  </a:txBody>
                  <a:tcPr>
                    <a:noFill/>
                    <a:lnL>
                      <a:noFill/>
                    </a:lnL>
                    <a:lnR>
                      <a:noFill/>
                    </a:lnR>
                    <a:lnT>
                      <a:noFill/>
                    </a:lnT>
                    <a:lnB>
                      <a:noFill/>
                    </a:lnB>
                  </a:tcPr>
                </a:tc>
              </a:tr>
              <a:tr h="322729">
                <a:tc>
                  <a:txBody>
                    <a:bodyPr/>
                    <a:lstStyle/>
                    <a:p>
                      <a:pPr>
                        <a:defRPr sz="1100" b="0">
                          <a:solidFill>
                            <a:srgbClr val="000000"/>
                          </a:solidFill>
                          <a:latin typeface="Poppins"/>
                        </a:defRPr>
                      </a:pPr>
                      <a:r>
                        <a:t>          12.2. Europe (By Component, By Power Supply, By System, By Type, By Wattage, By End User)</a:t>
                      </a:r>
                    </a:p>
                  </a:txBody>
                  <a:tcPr>
                    <a:noFill/>
                    <a:lnL>
                      <a:noFill/>
                    </a:lnL>
                    <a:lnR>
                      <a:noFill/>
                    </a:lnR>
                    <a:lnT>
                      <a:noFill/>
                    </a:lnT>
                    <a:lnB>
                      <a:noFill/>
                    </a:lnB>
                  </a:tcPr>
                </a:tc>
                <a:tc>
                  <a:txBody>
                    <a:bodyPr/>
                    <a:lstStyle/>
                    <a:p>
                      <a:pPr>
                        <a:defRPr sz="1100" b="0">
                          <a:solidFill>
                            <a:srgbClr val="000000"/>
                          </a:solidFill>
                          <a:latin typeface="Poppins"/>
                        </a:defRPr>
                      </a:pPr>
                      <a:r>
                        <a:t>          12.5. Middle East &amp; Africa (By Component, By Power Supply, By System, By Type, By Wattage, By End User)</a:t>
                      </a:r>
                    </a:p>
                  </a:txBody>
                  <a:tcPr>
                    <a:noFill/>
                    <a:lnL>
                      <a:noFill/>
                    </a:lnL>
                    <a:lnR>
                      <a:noFill/>
                    </a:lnR>
                    <a:lnT>
                      <a:noFill/>
                    </a:lnT>
                    <a:lnB>
                      <a:noFill/>
                    </a:lnB>
                  </a:tcPr>
                </a:tc>
              </a:tr>
              <a:tr h="322729">
                <a:tc>
                  <a:txBody>
                    <a:bodyPr/>
                    <a:lstStyle/>
                    <a:p>
                      <a:pPr>
                        <a:defRPr sz="1100" b="0">
                          <a:solidFill>
                            <a:srgbClr val="000000"/>
                          </a:solidFill>
                          <a:latin typeface="Poppins"/>
                        </a:defRPr>
                      </a:pPr>
                      <a:r>
                        <a:t>                    12.2.1. UK</a:t>
                      </a:r>
                    </a:p>
                  </a:txBody>
                  <a:tcPr>
                    <a:noFill/>
                    <a:lnL>
                      <a:noFill/>
                    </a:lnL>
                    <a:lnR>
                      <a:noFill/>
                    </a:lnR>
                    <a:lnT>
                      <a:noFill/>
                    </a:lnT>
                    <a:lnB>
                      <a:noFill/>
                    </a:lnB>
                  </a:tcPr>
                </a:tc>
                <a:tc>
                  <a:txBody>
                    <a:bodyPr/>
                    <a:lstStyle/>
                    <a:p>
                      <a:pPr>
                        <a:defRPr sz="1100" b="0">
                          <a:solidFill>
                            <a:srgbClr val="000000"/>
                          </a:solidFill>
                          <a:latin typeface="Poppins"/>
                        </a:defRPr>
                      </a:pPr>
                      <a:r>
                        <a:t>                    12.5.1. GCC Countries</a:t>
                      </a:r>
                    </a:p>
                  </a:txBody>
                  <a:tcPr>
                    <a:noFill/>
                    <a:lnL>
                      <a:noFill/>
                    </a:lnL>
                    <a:lnR>
                      <a:noFill/>
                    </a:lnR>
                    <a:lnT>
                      <a:noFill/>
                    </a:lnT>
                    <a:lnB>
                      <a:noFill/>
                    </a:lnB>
                  </a:tcPr>
                </a:tc>
              </a:tr>
              <a:tr h="322729">
                <a:tc>
                  <a:txBody>
                    <a:bodyPr/>
                    <a:lstStyle/>
                    <a:p>
                      <a:pPr>
                        <a:defRPr sz="1100" b="0">
                          <a:solidFill>
                            <a:srgbClr val="000000"/>
                          </a:solidFill>
                          <a:latin typeface="Poppins"/>
                        </a:defRPr>
                      </a:pPr>
                      <a:r>
                        <a:t>                    12.2.2. Germany</a:t>
                      </a:r>
                    </a:p>
                  </a:txBody>
                  <a:tcPr>
                    <a:noFill/>
                    <a:lnL>
                      <a:noFill/>
                    </a:lnL>
                    <a:lnR>
                      <a:noFill/>
                    </a:lnR>
                    <a:lnT>
                      <a:noFill/>
                    </a:lnT>
                    <a:lnB>
                      <a:noFill/>
                    </a:lnB>
                  </a:tcPr>
                </a:tc>
                <a:tc>
                  <a:txBody>
                    <a:bodyPr/>
                    <a:lstStyle/>
                    <a:p>
                      <a:pPr>
                        <a:defRPr sz="1100" b="0">
                          <a:solidFill>
                            <a:srgbClr val="000000"/>
                          </a:solidFill>
                          <a:latin typeface="Poppins"/>
                        </a:defRPr>
                      </a:pPr>
                      <a:r>
                        <a:t>                    12.5.2. South Africa</a:t>
                      </a:r>
                    </a:p>
                  </a:txBody>
                  <a:tcPr>
                    <a:noFill/>
                    <a:lnL>
                      <a:noFill/>
                    </a:lnL>
                    <a:lnR>
                      <a:noFill/>
                    </a:lnR>
                    <a:lnT>
                      <a:noFill/>
                    </a:lnT>
                    <a:lnB>
                      <a:noFill/>
                    </a:lnB>
                  </a:tcPr>
                </a:tc>
              </a:tr>
              <a:tr h="322729">
                <a:tc>
                  <a:txBody>
                    <a:bodyPr/>
                    <a:lstStyle/>
                    <a:p>
                      <a:pPr>
                        <a:defRPr sz="1100" b="0">
                          <a:solidFill>
                            <a:srgbClr val="000000"/>
                          </a:solidFill>
                          <a:latin typeface="Poppins"/>
                        </a:defRPr>
                      </a:pPr>
                      <a:r>
                        <a:t>                    12.2.3. Spain</a:t>
                      </a:r>
                    </a:p>
                  </a:txBody>
                  <a:tcPr>
                    <a:noFill/>
                    <a:lnL>
                      <a:noFill/>
                    </a:lnL>
                    <a:lnR>
                      <a:noFill/>
                    </a:lnR>
                    <a:lnT>
                      <a:noFill/>
                    </a:lnT>
                    <a:lnB>
                      <a:noFill/>
                    </a:lnB>
                  </a:tcPr>
                </a:tc>
                <a:tc>
                  <a:txBody>
                    <a:bodyPr/>
                    <a:lstStyle/>
                    <a:p>
                      <a:pPr>
                        <a:defRPr sz="1100" b="0">
                          <a:solidFill>
                            <a:srgbClr val="000000"/>
                          </a:solidFill>
                          <a:latin typeface="Poppins"/>
                        </a:defRPr>
                      </a:pPr>
                      <a:r>
                        <a:t>                    12.5.3. Rest of Middle East &amp; Africa</a:t>
                      </a:r>
                    </a:p>
                  </a:txBody>
                  <a:tcPr>
                    <a:noFill/>
                    <a:lnL>
                      <a:noFill/>
                    </a:lnL>
                    <a:lnR>
                      <a:noFill/>
                    </a:lnR>
                    <a:lnT>
                      <a:noFill/>
                    </a:lnT>
                    <a:lnB>
                      <a:noFill/>
                    </a:lnB>
                  </a:tcPr>
                </a:tc>
              </a:tr>
              <a:tr h="322729">
                <a:tc>
                  <a:txBody>
                    <a:bodyPr/>
                    <a:lstStyle/>
                    <a:p>
                      <a:pPr>
                        <a:defRPr sz="1100" b="0">
                          <a:solidFill>
                            <a:srgbClr val="000000"/>
                          </a:solidFill>
                          <a:latin typeface="Poppins"/>
                        </a:defRPr>
                      </a:pPr>
                      <a:r>
                        <a:t>                    12.2.4. France</a:t>
                      </a:r>
                    </a:p>
                  </a:txBody>
                  <a:tcPr>
                    <a:noFill/>
                    <a:lnL>
                      <a:noFill/>
                    </a:lnL>
                    <a:lnR>
                      <a:noFill/>
                    </a:lnR>
                    <a:lnT>
                      <a:noFill/>
                    </a:lnT>
                    <a:lnB>
                      <a:noFill/>
                    </a:lnB>
                  </a:tcPr>
                </a:tc>
                <a:tc>
                  <a:txBody>
                    <a:bodyPr/>
                    <a:lstStyle/>
                    <a:p>
                      <a:pPr>
                        <a:defRPr sz="1100" b="1">
                          <a:solidFill>
                            <a:srgbClr val="7030A0"/>
                          </a:solidFill>
                          <a:latin typeface="Poppins"/>
                        </a:defRPr>
                      </a:pPr>
                      <a:r>
                        <a:t>13. Competitive Landscape</a:t>
                      </a:r>
                    </a:p>
                  </a:txBody>
                  <a:tcPr>
                    <a:noFill/>
                    <a:lnL>
                      <a:noFill/>
                    </a:lnL>
                    <a:lnR>
                      <a:noFill/>
                    </a:lnR>
                    <a:lnT>
                      <a:noFill/>
                    </a:lnT>
                    <a:lnB>
                      <a:noFill/>
                    </a:lnB>
                  </a:tcPr>
                </a:tc>
              </a:tr>
              <a:tr h="322729">
                <a:tc>
                  <a:txBody>
                    <a:bodyPr/>
                    <a:lstStyle/>
                    <a:p>
                      <a:pPr>
                        <a:defRPr sz="1100" b="0">
                          <a:solidFill>
                            <a:srgbClr val="000000"/>
                          </a:solidFill>
                          <a:latin typeface="Poppins"/>
                        </a:defRPr>
                      </a:pPr>
                      <a:r>
                        <a:t>                    12.2.5. Italy</a:t>
                      </a:r>
                    </a:p>
                  </a:txBody>
                  <a:tcPr>
                    <a:noFill/>
                    <a:lnL>
                      <a:noFill/>
                    </a:lnL>
                    <a:lnR>
                      <a:noFill/>
                    </a:lnR>
                    <a:lnT>
                      <a:noFill/>
                    </a:lnT>
                    <a:lnB>
                      <a:noFill/>
                    </a:lnB>
                  </a:tcPr>
                </a:tc>
                <a:tc>
                  <a:txBody>
                    <a:bodyPr/>
                    <a:lstStyle/>
                    <a:p>
                      <a:pPr>
                        <a:defRPr sz="1100" b="0">
                          <a:solidFill>
                            <a:srgbClr val="000000"/>
                          </a:solidFill>
                          <a:latin typeface="Poppins"/>
                        </a:defRPr>
                      </a:pPr>
                      <a:r>
                        <a:t>          13.1. Competitive Dashboard</a:t>
                      </a:r>
                    </a:p>
                  </a:txBody>
                  <a:tcPr>
                    <a:noFill/>
                    <a:lnL>
                      <a:noFill/>
                    </a:lnL>
                    <a:lnR>
                      <a:noFill/>
                    </a:lnR>
                    <a:lnT>
                      <a:noFill/>
                    </a:lnT>
                    <a:lnB>
                      <a:noFill/>
                    </a:lnB>
                  </a:tcPr>
                </a:tc>
              </a:tr>
              <a:tr h="322729">
                <a:tc>
                  <a:txBody>
                    <a:bodyPr/>
                    <a:lstStyle/>
                    <a:p>
                      <a:pPr>
                        <a:defRPr sz="1100" b="0">
                          <a:solidFill>
                            <a:srgbClr val="000000"/>
                          </a:solidFill>
                          <a:latin typeface="Poppins"/>
                        </a:defRPr>
                      </a:pPr>
                      <a:r>
                        <a:t>                    12.2.6. Rest of Europe</a:t>
                      </a:r>
                    </a:p>
                  </a:txBody>
                  <a:tcPr>
                    <a:noFill/>
                    <a:lnL>
                      <a:noFill/>
                    </a:lnL>
                    <a:lnR>
                      <a:noFill/>
                    </a:lnR>
                    <a:lnT>
                      <a:noFill/>
                    </a:lnT>
                    <a:lnB>
                      <a:noFill/>
                    </a:lnB>
                  </a:tcPr>
                </a:tc>
                <a:tc>
                  <a:txBody>
                    <a:bodyPr/>
                    <a:lstStyle/>
                    <a:p>
                      <a:pPr>
                        <a:defRPr sz="1100" b="0">
                          <a:solidFill>
                            <a:srgbClr val="000000"/>
                          </a:solidFill>
                          <a:latin typeface="Poppins"/>
                        </a:defRPr>
                      </a:pPr>
                      <a:r>
                        <a:t>          13.2. Market Positioning of Key Players, 2024</a:t>
                      </a:r>
                    </a:p>
                  </a:txBody>
                  <a:tcPr>
                    <a:noFill/>
                    <a:lnL>
                      <a:noFill/>
                    </a:lnL>
                    <a:lnR>
                      <a:noFill/>
                    </a:lnR>
                    <a:lnT>
                      <a:noFill/>
                    </a:lnT>
                    <a:lnB>
                      <a:noFill/>
                    </a:lnB>
                  </a:tcPr>
                </a:tc>
              </a:tr>
              <a:tr h="322729">
                <a:tc>
                  <a:txBody>
                    <a:bodyPr/>
                    <a:lstStyle/>
                    <a:p>
                      <a:pPr>
                        <a:defRPr sz="1100" b="0">
                          <a:solidFill>
                            <a:srgbClr val="000000"/>
                          </a:solidFill>
                          <a:latin typeface="Poppins"/>
                        </a:defRPr>
                      </a:pPr>
                      <a:r>
                        <a:t>          12.3. Asia-Pacific (By Component, By Power Supply, By System, By Type, By Wattage, By End User)</a:t>
                      </a:r>
                    </a:p>
                  </a:txBody>
                  <a:tcPr>
                    <a:noFill/>
                    <a:lnL>
                      <a:noFill/>
                    </a:lnL>
                    <a:lnR>
                      <a:noFill/>
                    </a:lnR>
                    <a:lnT>
                      <a:noFill/>
                    </a:lnT>
                    <a:lnB>
                      <a:noFill/>
                    </a:lnB>
                  </a:tcPr>
                </a:tc>
                <a:tc>
                  <a:txBody>
                    <a:bodyPr/>
                    <a:lstStyle/>
                    <a:p>
                      <a:pPr>
                        <a:defRPr sz="1100" b="0">
                          <a:solidFill>
                            <a:srgbClr val="000000"/>
                          </a:solidFill>
                          <a:latin typeface="Poppins"/>
                        </a:defRPr>
                      </a:pPr>
                      <a:r>
                        <a:t>          13.3. Strategies Adopted by Key Market Players</a:t>
                      </a:r>
                    </a:p>
                  </a:txBody>
                  <a:tcPr>
                    <a:noFill/>
                    <a:lnL>
                      <a:noFill/>
                    </a:lnL>
                    <a:lnR>
                      <a:noFill/>
                    </a:lnR>
                    <a:lnT>
                      <a:noFill/>
                    </a:lnT>
                    <a:lnB>
                      <a:noFill/>
                    </a:lnB>
                  </a:tcPr>
                </a:tc>
              </a:tr>
              <a:tr h="322729">
                <a:tc>
                  <a:txBody>
                    <a:bodyPr/>
                    <a:lstStyle/>
                    <a:p>
                      <a:pPr>
                        <a:defRPr sz="1100" b="0">
                          <a:solidFill>
                            <a:srgbClr val="000000"/>
                          </a:solidFill>
                          <a:latin typeface="Poppins"/>
                        </a:defRPr>
                      </a:pPr>
                      <a:r>
                        <a:t>                    12.3.1. China</a:t>
                      </a:r>
                    </a:p>
                  </a:txBody>
                  <a:tcPr>
                    <a:noFill/>
                    <a:lnL>
                      <a:noFill/>
                    </a:lnL>
                    <a:lnR>
                      <a:noFill/>
                    </a:lnR>
                    <a:lnT>
                      <a:noFill/>
                    </a:lnT>
                    <a:lnB>
                      <a:noFill/>
                    </a:lnB>
                  </a:tcPr>
                </a:tc>
                <a:tc>
                  <a:txBody>
                    <a:bodyPr/>
                    <a:lstStyle/>
                    <a:p>
                      <a:pPr>
                        <a:defRPr sz="1100" b="0">
                          <a:solidFill>
                            <a:srgbClr val="000000"/>
                          </a:solidFill>
                          <a:latin typeface="Poppins"/>
                        </a:defRPr>
                      </a:pPr>
                      <a:r>
                        <a:t>          13.4. Recent Developments in the Market</a:t>
                      </a:r>
                    </a:p>
                  </a:txBody>
                  <a:tcPr>
                    <a:noFill/>
                    <a:lnL>
                      <a:noFill/>
                    </a:lnL>
                    <a:lnR>
                      <a:noFill/>
                    </a:lnR>
                    <a:lnT>
                      <a:noFill/>
                    </a:lnT>
                    <a:lnB>
                      <a:noFill/>
                    </a:lnB>
                  </a:tcPr>
                </a:tc>
              </a:tr>
              <a:tr h="322729">
                <a:tc>
                  <a:txBody>
                    <a:bodyPr/>
                    <a:lstStyle/>
                    <a:p>
                      <a:pPr>
                        <a:defRPr sz="1100" b="0">
                          <a:solidFill>
                            <a:srgbClr val="000000"/>
                          </a:solidFill>
                          <a:latin typeface="Poppins"/>
                        </a:defRPr>
                      </a:pPr>
                      <a:r>
                        <a:t>                    12.3.2. India</a:t>
                      </a:r>
                    </a:p>
                  </a:txBody>
                  <a:tcPr>
                    <a:noFill/>
                    <a:lnL>
                      <a:noFill/>
                    </a:lnL>
                    <a:lnR>
                      <a:noFill/>
                    </a:lnR>
                    <a:lnT>
                      <a:noFill/>
                    </a:lnT>
                    <a:lnB>
                      <a:noFill/>
                    </a:lnB>
                  </a:tcPr>
                </a:tc>
                <a:tc>
                  <a:txBody>
                    <a:bodyPr/>
                    <a:lstStyle/>
                    <a:p>
                      <a:pPr>
                        <a:defRPr sz="1100" b="0">
                          <a:solidFill>
                            <a:srgbClr val="000000"/>
                          </a:solidFill>
                          <a:latin typeface="Poppins"/>
                        </a:defRPr>
                      </a:pPr>
                      <a:r>
                        <a:t>          13.5. Company Market Share Analysis, 2024</a:t>
                      </a:r>
                    </a:p>
                  </a:txBody>
                  <a:tcPr>
                    <a:noFill/>
                    <a:lnL>
                      <a:noFill/>
                    </a:lnL>
                    <a:lnR>
                      <a:noFill/>
                    </a:lnR>
                    <a:lnT>
                      <a:noFill/>
                    </a:lnT>
                    <a:lnB>
                      <a:noFill/>
                    </a:lnB>
                  </a:tcPr>
                </a:tc>
              </a:tr>
              <a:tr h="322729">
                <a:tc>
                  <a:txBody>
                    <a:bodyPr/>
                    <a:lstStyle/>
                    <a:p>
                      <a:pPr>
                        <a:defRPr sz="1100" b="0">
                          <a:solidFill>
                            <a:srgbClr val="000000"/>
                          </a:solidFill>
                          <a:latin typeface="Poppins"/>
                        </a:defRPr>
                      </a:pPr>
                      <a:r>
                        <a:t>                    12.3.3. Japan</a:t>
                      </a:r>
                    </a:p>
                  </a:txBody>
                  <a:tcPr>
                    <a:noFill/>
                    <a:lnL>
                      <a:noFill/>
                    </a:lnL>
                    <a:lnR>
                      <a:noFill/>
                    </a:lnR>
                    <a:lnT>
                      <a:noFill/>
                    </a:lnT>
                    <a:lnB>
                      <a:noFill/>
                    </a:lnB>
                  </a:tcPr>
                </a:tc>
                <a:tc>
                  <a:txBody>
                    <a:bodyPr/>
                    <a:lstStyle/>
                    <a:p>
                      <a:pPr>
                        <a:defRPr sz="1100" b="1">
                          <a:solidFill>
                            <a:srgbClr val="7030A0"/>
                          </a:solidFill>
                          <a:latin typeface="Poppins"/>
                        </a:defRPr>
                      </a:pPr>
                      <a:r>
                        <a:t>14. Key Company Profiles</a:t>
                      </a:r>
                    </a:p>
                  </a:txBody>
                  <a:tcPr>
                    <a:noFill/>
                    <a:lnL>
                      <a:noFill/>
                    </a:lnL>
                    <a:lnR>
                      <a:noFill/>
                    </a:lnR>
                    <a:lnT>
                      <a:noFill/>
                    </a:lnT>
                    <a:lnB>
                      <a:noFill/>
                    </a:lnB>
                  </a:tcPr>
                </a:tc>
              </a:tr>
              <a:tr h="322729">
                <a:tc>
                  <a:txBody>
                    <a:bodyPr/>
                    <a:lstStyle/>
                    <a:p>
                      <a:pPr>
                        <a:defRPr sz="1100" b="0">
                          <a:solidFill>
                            <a:srgbClr val="000000"/>
                          </a:solidFill>
                          <a:latin typeface="Poppins"/>
                        </a:defRPr>
                      </a:pPr>
                      <a:r>
                        <a:t>                    12.3.4. South Korea</a:t>
                      </a:r>
                    </a:p>
                  </a:txBody>
                  <a:tcPr>
                    <a:noFill/>
                    <a:lnL>
                      <a:noFill/>
                    </a:lnL>
                    <a:lnR>
                      <a:noFill/>
                    </a:lnR>
                    <a:lnT>
                      <a:noFill/>
                    </a:lnT>
                    <a:lnB>
                      <a:noFill/>
                    </a:lnB>
                  </a:tcPr>
                </a:tc>
                <a:tc>
                  <a:txBody>
                    <a:bodyPr/>
                    <a:lstStyle/>
                    <a:p>
                      <a:pPr>
                        <a:defRPr sz="1100" b="0">
                          <a:solidFill>
                            <a:srgbClr val="000000"/>
                          </a:solidFill>
                          <a:latin typeface="Poppins"/>
                        </a:defRPr>
                      </a:pPr>
                      <a:r>
                        <a:t>          14.1. Apple Inc.</a:t>
                      </a:r>
                    </a:p>
                  </a:txBody>
                  <a:tcPr>
                    <a:noFill/>
                    <a:lnL>
                      <a:noFill/>
                    </a:lnL>
                    <a:lnR>
                      <a:noFill/>
                    </a:lnR>
                    <a:lnT>
                      <a:noFill/>
                    </a:lnT>
                    <a:lnB>
                      <a:noFill/>
                    </a:lnB>
                  </a:tcPr>
                </a:tc>
              </a:tr>
              <a:tr h="322736">
                <a:tc>
                  <a:txBody>
                    <a:bodyPr/>
                    <a:lstStyle/>
                    <a:p>
                      <a:pPr>
                        <a:defRPr sz="1100" b="0">
                          <a:solidFill>
                            <a:srgbClr val="000000"/>
                          </a:solidFill>
                          <a:latin typeface="Poppins"/>
                        </a:defRPr>
                      </a:pPr>
                      <a:r>
                        <a:t>                    12.3.5. Rest of Asia Pacific</a:t>
                      </a:r>
                    </a:p>
                  </a:txBody>
                  <a:tcPr>
                    <a:noFill/>
                    <a:lnL>
                      <a:noFill/>
                    </a:lnL>
                    <a:lnR>
                      <a:noFill/>
                    </a:lnR>
                    <a:lnT>
                      <a:noFill/>
                    </a:lnT>
                    <a:lnB>
                      <a:noFill/>
                    </a:lnB>
                  </a:tcPr>
                </a:tc>
                <a:tc>
                  <a:txBody>
                    <a:bodyPr/>
                    <a:lstStyle/>
                    <a:p>
                      <a:pPr>
                        <a:defRPr sz="1100" b="0">
                          <a:solidFill>
                            <a:srgbClr val="000000"/>
                          </a:solidFill>
                          <a:latin typeface="Poppins"/>
                        </a:defRPr>
                      </a:pPr>
                      <a:r>
                        <a:t>                    14.1.1. Company Overview</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14.1.2. Product Portfolio Overview</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14.1.3. Financial Overview</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14.1.4. Key Developments</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900" b="0">
                          <a:solidFill>
                            <a:srgbClr val="000000"/>
                          </a:solidFill>
                          <a:latin typeface="P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14.3. Alphabet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14.4. Amazon.com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14.5. Tesla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900" b="0">
                          <a:solidFill>
                            <a:srgbClr val="000000"/>
                          </a:solidFill>
                          <a:latin typeface="Poppins"/>
                        </a:defRPr>
                      </a:pPr>
                      <a:r>
                        <a:t>Note : The list of companies mentioned are for indication purpose and are subject to change over the due course of the research</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1">
                          <a:solidFill>
                            <a:srgbClr val="7030A0"/>
                          </a:solidFill>
                          <a:latin typeface="Poppins"/>
                        </a:defRPr>
                      </a:pPr>
                      <a:r>
                        <a:t>15.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3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14327</TotalTime>
  <Words>2493</Words>
  <Application>Microsoft Office PowerPoint</Application>
  <PresentationFormat>Widescreen</PresentationFormat>
  <Paragraphs>494</Paragraphs>
  <Slides>42</Slides>
  <Notes>13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42</vt:i4>
      </vt:variant>
    </vt:vector>
  </HeadingPairs>
  <TitlesOfParts>
    <vt:vector size="57"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DYNAMICS &amp; OUTLOOK </vt:lpstr>
      <vt:lpstr>MARKET DYNAMICS &amp; OUTLOOK </vt:lpstr>
      <vt:lpstr>MARKET DYNAMICS &amp; OUTLOOK : MARKET DRIVERS &amp; OPPORTUNITIES (1/X) </vt:lpstr>
      <vt:lpstr>MARKET DYNAMICS &amp; OUTLOOK : MARKET DRIVERS &amp; OPPORTUNITIES (2/X) </vt:lpstr>
      <vt:lpstr>MARKET DYNAMICS &amp; OUTLOOK : MARKET RESTRAINTS &amp; CHALLENGES [1/X]</vt:lpstr>
      <vt:lpstr>MARKET DYNAMICS &amp; OUTLOOK</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LANDSCAPE Competitive Dashboard Market Positioning of Key Players, 2024 Strategies Adopted By Key Market Players Recent Development  Market Share Analysis, 2024</vt:lpstr>
      <vt:lpstr>COMPETITIVE LANDSCAPE</vt:lpstr>
      <vt:lpstr>COMPETITIVE DASHBOARD</vt:lpstr>
      <vt:lpstr>COMPANY PROFILES</vt:lpstr>
      <vt:lpstr>{{company}} - COMPANY OVERVIEW</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132</cp:revision>
  <dcterms:created xsi:type="dcterms:W3CDTF">2024-08-12T13:13:25Z</dcterms:created>
  <dcterms:modified xsi:type="dcterms:W3CDTF">2025-09-24T09:13:51Z</dcterms:modified>
</cp:coreProperties>
</file>